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60" r:id="rId3"/>
    <p:sldId id="346" r:id="rId4"/>
    <p:sldId id="371" r:id="rId5"/>
    <p:sldId id="351" r:id="rId6"/>
    <p:sldId id="352" r:id="rId7"/>
    <p:sldId id="362" r:id="rId8"/>
    <p:sldId id="367" r:id="rId9"/>
    <p:sldId id="368" r:id="rId10"/>
    <p:sldId id="283" r:id="rId11"/>
    <p:sldId id="348" r:id="rId12"/>
    <p:sldId id="350" r:id="rId13"/>
    <p:sldId id="353" r:id="rId14"/>
    <p:sldId id="356" r:id="rId15"/>
    <p:sldId id="369" r:id="rId16"/>
    <p:sldId id="324" r:id="rId17"/>
    <p:sldId id="291" r:id="rId18"/>
    <p:sldId id="355" r:id="rId19"/>
    <p:sldId id="357" r:id="rId20"/>
    <p:sldId id="358" r:id="rId21"/>
    <p:sldId id="359" r:id="rId22"/>
    <p:sldId id="327" r:id="rId23"/>
    <p:sldId id="361" r:id="rId24"/>
    <p:sldId id="365" r:id="rId25"/>
    <p:sldId id="284" r:id="rId26"/>
    <p:sldId id="332" r:id="rId27"/>
    <p:sldId id="360" r:id="rId28"/>
    <p:sldId id="295" r:id="rId29"/>
    <p:sldId id="363" r:id="rId30"/>
    <p:sldId id="296" r:id="rId31"/>
    <p:sldId id="364" r:id="rId32"/>
    <p:sldId id="335" r:id="rId33"/>
    <p:sldId id="370" r:id="rId34"/>
    <p:sldId id="366" r:id="rId35"/>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88" d="100"/>
          <a:sy n="88" d="100"/>
        </p:scale>
        <p:origin x="-418" y="-8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390" cy="367259"/>
          </a:xfrm>
          <a:prstGeom prst="rect">
            <a:avLst/>
          </a:prstGeom>
        </p:spPr>
        <p:txBody>
          <a:bodyPr vert="horz" lIns="94852" tIns="47426" rIns="94852" bIns="47426" rtlCol="0"/>
          <a:lstStyle>
            <a:lvl1pPr algn="l">
              <a:defRPr sz="1200"/>
            </a:lvl1pPr>
          </a:lstStyle>
          <a:p>
            <a:endParaRPr lang="en-US" dirty="0"/>
          </a:p>
        </p:txBody>
      </p:sp>
      <p:sp>
        <p:nvSpPr>
          <p:cNvPr id="3" name="Date Placeholder 2"/>
          <p:cNvSpPr>
            <a:spLocks noGrp="1"/>
          </p:cNvSpPr>
          <p:nvPr>
            <p:ph type="dt" sz="quarter" idx="1"/>
          </p:nvPr>
        </p:nvSpPr>
        <p:spPr>
          <a:xfrm>
            <a:off x="5437637" y="0"/>
            <a:ext cx="4161390" cy="367259"/>
          </a:xfrm>
          <a:prstGeom prst="rect">
            <a:avLst/>
          </a:prstGeom>
        </p:spPr>
        <p:txBody>
          <a:bodyPr vert="horz" lIns="94852" tIns="47426" rIns="94852" bIns="47426" rtlCol="0"/>
          <a:lstStyle>
            <a:lvl1pPr algn="r">
              <a:defRPr sz="1200"/>
            </a:lvl1pPr>
          </a:lstStyle>
          <a:p>
            <a:fld id="{E41BEA6A-AA85-4200-9FFA-5B86207E7AA0}" type="datetimeFigureOut">
              <a:rPr lang="en-US" smtClean="0"/>
              <a:pPr/>
              <a:t>11/9/2018</a:t>
            </a:fld>
            <a:endParaRPr lang="en-US" dirty="0"/>
          </a:p>
        </p:txBody>
      </p:sp>
      <p:sp>
        <p:nvSpPr>
          <p:cNvPr id="4" name="Footer Placeholder 3"/>
          <p:cNvSpPr>
            <a:spLocks noGrp="1"/>
          </p:cNvSpPr>
          <p:nvPr>
            <p:ph type="ftr" sz="quarter" idx="2"/>
          </p:nvPr>
        </p:nvSpPr>
        <p:spPr>
          <a:xfrm>
            <a:off x="1" y="6947942"/>
            <a:ext cx="4161390" cy="367259"/>
          </a:xfrm>
          <a:prstGeom prst="rect">
            <a:avLst/>
          </a:prstGeom>
        </p:spPr>
        <p:txBody>
          <a:bodyPr vert="horz" lIns="94852" tIns="47426" rIns="94852" bIns="474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437637" y="6947942"/>
            <a:ext cx="4161390" cy="367259"/>
          </a:xfrm>
          <a:prstGeom prst="rect">
            <a:avLst/>
          </a:prstGeom>
        </p:spPr>
        <p:txBody>
          <a:bodyPr vert="horz" lIns="94852" tIns="47426" rIns="94852" bIns="47426" rtlCol="0" anchor="b"/>
          <a:lstStyle>
            <a:lvl1pPr algn="r">
              <a:defRPr sz="1200"/>
            </a:lvl1pPr>
          </a:lstStyle>
          <a:p>
            <a:fld id="{39B377E6-FA65-4A5D-AA53-D578764E7B6C}" type="slidenum">
              <a:rPr lang="en-US" smtClean="0"/>
              <a:pPr/>
              <a:t>‹#›</a:t>
            </a:fld>
            <a:endParaRPr lang="en-US" dirty="0"/>
          </a:p>
        </p:txBody>
      </p:sp>
    </p:spTree>
    <p:extLst>
      <p:ext uri="{BB962C8B-B14F-4D97-AF65-F5344CB8AC3E}">
        <p14:creationId xmlns:p14="http://schemas.microsoft.com/office/powerpoint/2010/main" xmlns="" val="2272181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0520" cy="36703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5438460" y="0"/>
            <a:ext cx="4160520" cy="367030"/>
          </a:xfrm>
          <a:prstGeom prst="rect">
            <a:avLst/>
          </a:prstGeom>
        </p:spPr>
        <p:txBody>
          <a:bodyPr vert="horz" lIns="96653" tIns="48327" rIns="96653" bIns="48327" rtlCol="0"/>
          <a:lstStyle>
            <a:lvl1pPr algn="r">
              <a:defRPr sz="1200"/>
            </a:lvl1pPr>
          </a:lstStyle>
          <a:p>
            <a:fld id="{066833E0-7BEF-4AD0-8AE5-B8FF7A43E2C0}" type="datetimeFigureOut">
              <a:rPr lang="en-US" smtClean="0"/>
              <a:pPr/>
              <a:t>11/9/2018</a:t>
            </a:fld>
            <a:endParaRPr lang="en-US" dirty="0"/>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948172"/>
            <a:ext cx="4160520" cy="367029"/>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60" y="6948172"/>
            <a:ext cx="4160520" cy="367029"/>
          </a:xfrm>
          <a:prstGeom prst="rect">
            <a:avLst/>
          </a:prstGeom>
        </p:spPr>
        <p:txBody>
          <a:bodyPr vert="horz" lIns="96653" tIns="48327" rIns="96653" bIns="48327" rtlCol="0" anchor="b"/>
          <a:lstStyle>
            <a:lvl1pPr algn="r">
              <a:defRPr sz="1200"/>
            </a:lvl1pPr>
          </a:lstStyle>
          <a:p>
            <a:fld id="{FC47133D-6EC0-41E5-898C-7789EBE9C1C2}" type="slidenum">
              <a:rPr lang="en-US" smtClean="0"/>
              <a:pPr/>
              <a:t>‹#›</a:t>
            </a:fld>
            <a:endParaRPr lang="en-US" dirty="0"/>
          </a:p>
        </p:txBody>
      </p:sp>
    </p:spTree>
    <p:extLst>
      <p:ext uri="{BB962C8B-B14F-4D97-AF65-F5344CB8AC3E}">
        <p14:creationId xmlns:p14="http://schemas.microsoft.com/office/powerpoint/2010/main" xmlns="" val="81163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DEEA22-D2C0-4D98-ABBA-ADBD3A7E005E}"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3199415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A141AC-39B3-4067-B01D-18423B5EF8FE}" type="datetime1">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161835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8F885C4-DF46-4142-A2C4-65EDF6ED2B9C}"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907222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FE1F509-A684-4565-9333-40FA51719D82}"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25884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FBF993-0015-4EA0-A76D-C32796FC75F4}"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402897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A9384-0931-4764-9E45-DD0FD7179FC7}" type="datetime1">
              <a:rPr lang="en-US" smtClean="0"/>
              <a:pPr/>
              <a:t>11/9/2018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28138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F307EC-D0FE-4E6E-BC7D-D9FB0A43FEB7}" type="datetime1">
              <a:rPr lang="en-US" smtClean="0"/>
              <a:pPr/>
              <a:t>11/9/2018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1277537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6DE507-3FA7-4E14-93EF-2573B46E2F1D}"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1969609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CF1B58-B5A0-4BC4-8AAC-A8E134885875}"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59406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13A93BB-3E3D-4DF9-B42B-5744BBE90E29}"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164695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CA7CE4-4637-436E-A0EF-52EB34AB5C7B}" type="datetime1">
              <a:rPr lang="en-US" smtClean="0"/>
              <a:pPr/>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420897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3EA935-E3C1-4E86-AA56-2D66597080DA}" type="datetime1">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26936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0B50F9-E1E2-4230-9D97-1C05EA8AB45A}" type="datetime1">
              <a:rPr lang="en-US" smtClean="0"/>
              <a:pPr/>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38197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6613A9E-B544-4EB0-8218-42F949B92424}" type="datetime1">
              <a:rPr lang="en-US" smtClean="0"/>
              <a:pPr/>
              <a:t>11/9/2018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68088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313398F-6BC4-447B-B17E-BE2AD4E6F521}" type="datetime1">
              <a:rPr lang="en-US" smtClean="0"/>
              <a:pPr/>
              <a:t>11/9/2018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a:xfrm>
            <a:off x="5334001" y="6445624"/>
            <a:ext cx="890292" cy="408992"/>
          </a:xfrm>
        </p:spPr>
        <p:txBody>
          <a:bodyPr/>
          <a:lstStyle>
            <a:lvl1pPr>
              <a:defRPr sz="1600"/>
            </a:lvl1p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361602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C781CDE-C0F0-4630-812C-16C9900A1357}" type="datetime1">
              <a:rPr lang="en-US" smtClean="0"/>
              <a:pPr/>
              <a:t>11/9/2018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251261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19CC41-AEFD-49AD-A840-FF00E48FCF72}" type="datetime1">
              <a:rPr lang="en-US" smtClean="0"/>
              <a:pPr/>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143213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C3EEC0B-1F32-4531-AC36-B2038670C5CB}" type="datetime1">
              <a:rPr lang="en-US" smtClean="0"/>
              <a:pPr/>
              <a:t>11/9/2018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D911BD7-9AA3-477E-89A4-571BCE4C83BA}" type="slidenum">
              <a:rPr lang="en-US" smtClean="0"/>
              <a:pPr/>
              <a:t>‹#›</a:t>
            </a:fld>
            <a:endParaRPr lang="en-US" dirty="0"/>
          </a:p>
        </p:txBody>
      </p:sp>
    </p:spTree>
    <p:extLst>
      <p:ext uri="{BB962C8B-B14F-4D97-AF65-F5344CB8AC3E}">
        <p14:creationId xmlns:p14="http://schemas.microsoft.com/office/powerpoint/2010/main" xmlns="" val="7688940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dropbox.com/s/5dm0zujnagto9cn/A%20Way%20Forward%20-%20Tom%20Berlin%20(Sugar%20Packet%20Video).mp4?dl=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3.amazonaws.com/Website_Properties/council-of-bishops/news_and_statements/documents/Way_Forward_Report_-_Final_-_ENGLISH.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D8ZGS6Dpl9g&amp;feature=youtu.b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cdnfiles.umc.org/Website_Properties/who-we-are/judicial-council/judicial-council-dockets/docket-10-2018-12.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wnccumc.org/healthyconversationsresource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4UDtzh3y7s" TargetMode="External"/><Relationship Id="rId2" Type="http://schemas.openxmlformats.org/officeDocument/2006/relationships/hyperlink" Target="https://www.flumc.org/videodetail/why-i-believe-the-united-methodist-church-will-remain-united-8384939"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3.amazonaws.com/Website_Properties/who-we-are/documents/europe-central-conferences-map-revised.pdf" TargetMode="External"/><Relationship Id="rId2" Type="http://schemas.openxmlformats.org/officeDocument/2006/relationships/hyperlink" Target="http://s3.amazonaws.com/Website_Properties/who-we-are/documents/africa-central-conferences-map-revised.pdf" TargetMode="External"/><Relationship Id="rId1" Type="http://schemas.openxmlformats.org/officeDocument/2006/relationships/slideLayout" Target="../slideLayouts/slideLayout7.xml"/><Relationship Id="rId4" Type="http://schemas.openxmlformats.org/officeDocument/2006/relationships/hyperlink" Target="http://s3.amazonaws.com/Website_Properties/who-we-are/documents/philippines-central-conferences-map-revise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revtomberlin.com/wp-content/uploads/2017/07/CWF_TBlo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0426" y="812562"/>
            <a:ext cx="9060614" cy="42256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984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9808" y="1445007"/>
            <a:ext cx="11592383" cy="461665"/>
          </a:xfrm>
          <a:prstGeom prst="rect">
            <a:avLst/>
          </a:prstGeom>
        </p:spPr>
        <p:txBody>
          <a:bodyPr wrap="square">
            <a:spAutoFit/>
          </a:bodyPr>
          <a:lstStyle/>
          <a:p>
            <a:pPr algn="ctr"/>
            <a:r>
              <a:rPr lang="en-US" sz="2400" dirty="0">
                <a:latin typeface="Calibri" panose="020F0502020204030204" pitchFamily="34" charset="0"/>
                <a:ea typeface="Calibri" panose="020F0502020204030204" pitchFamily="34" charset="0"/>
                <a:cs typeface="Times New Roman" panose="02020603050405020304" pitchFamily="18" charset="0"/>
              </a:rPr>
              <a:t>The UMC began in 1968 and immediately appointed a committee to discuss sexuality</a:t>
            </a:r>
            <a:endParaRPr lang="en-US" sz="2400" dirty="0"/>
          </a:p>
        </p:txBody>
      </p:sp>
      <p:sp>
        <p:nvSpPr>
          <p:cNvPr id="2" name="Slide Number Placeholder 1"/>
          <p:cNvSpPr>
            <a:spLocks noGrp="1"/>
          </p:cNvSpPr>
          <p:nvPr>
            <p:ph type="sldNum" sz="quarter" idx="12"/>
          </p:nvPr>
        </p:nvSpPr>
        <p:spPr/>
        <p:txBody>
          <a:bodyPr/>
          <a:lstStyle/>
          <a:p>
            <a:fld id="{BD911BD7-9AA3-477E-89A4-571BCE4C83BA}" type="slidenum">
              <a:rPr lang="en-US" smtClean="0"/>
              <a:pPr/>
              <a:t>10</a:t>
            </a:fld>
            <a:endParaRPr lang="en-US" dirty="0"/>
          </a:p>
        </p:txBody>
      </p:sp>
      <p:sp>
        <p:nvSpPr>
          <p:cNvPr id="5" name="Rectangle 4">
            <a:extLst>
              <a:ext uri="{FF2B5EF4-FFF2-40B4-BE49-F238E27FC236}">
                <a16:creationId xmlns:a16="http://schemas.microsoft.com/office/drawing/2014/main" xmlns="" id="{9203D4F5-8E80-4858-B679-14542C69751E}"/>
              </a:ext>
            </a:extLst>
          </p:cNvPr>
          <p:cNvSpPr/>
          <p:nvPr/>
        </p:nvSpPr>
        <p:spPr>
          <a:xfrm>
            <a:off x="1488585"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34527D78-223D-43D0-B833-A581B0ED4164}"/>
              </a:ext>
            </a:extLst>
          </p:cNvPr>
          <p:cNvSpPr txBox="1">
            <a:spLocks/>
          </p:cNvSpPr>
          <p:nvPr/>
        </p:nvSpPr>
        <p:spPr bwMode="auto">
          <a:xfrm>
            <a:off x="1760040"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7" name="Rectangle 6">
            <a:extLst>
              <a:ext uri="{FF2B5EF4-FFF2-40B4-BE49-F238E27FC236}">
                <a16:creationId xmlns:a16="http://schemas.microsoft.com/office/drawing/2014/main" xmlns="" id="{A6C52E99-1A56-4520-9B92-A0E16A927ACA}"/>
              </a:ext>
            </a:extLst>
          </p:cNvPr>
          <p:cNvSpPr/>
          <p:nvPr/>
        </p:nvSpPr>
        <p:spPr>
          <a:xfrm>
            <a:off x="200025" y="2234591"/>
            <a:ext cx="11791950" cy="4093428"/>
          </a:xfrm>
          <a:prstGeom prst="rect">
            <a:avLst/>
          </a:prstGeom>
        </p:spPr>
        <p:txBody>
          <a:bodyPr wrap="square">
            <a:spAutoFit/>
          </a:bodyPr>
          <a:lstStyle/>
          <a:p>
            <a:pPr algn="ctr"/>
            <a:r>
              <a:rPr lang="en-US" sz="3200" b="1" dirty="0">
                <a:latin typeface="Calibri" panose="020F0502020204030204" pitchFamily="34" charset="0"/>
                <a:ea typeface="Calibri" panose="020F0502020204030204" pitchFamily="34" charset="0"/>
                <a:cs typeface="Times New Roman" panose="02020603050405020304" pitchFamily="18" charset="0"/>
              </a:rPr>
              <a:t>The Report on Homosexuality (1972):</a:t>
            </a:r>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sz="3200" dirty="0">
                <a:latin typeface="Calibri" panose="020F0502020204030204" pitchFamily="34" charset="0"/>
                <a:ea typeface="Calibri" panose="020F0502020204030204" pitchFamily="34" charset="0"/>
                <a:cs typeface="Times New Roman" panose="02020603050405020304" pitchFamily="18" charset="0"/>
              </a:rPr>
              <a:t>“Homosexuals no less than heterosexuals are persons of sacred worth, who need the ministry and guidance of the church in their struggles for human fulfillment, as well as the spiritual and emotional care of a fellowship which enables reconciling relationship with God, with others and with self.  Further, we insist that all persons are entitled to have their human and civil rights ensured.”</a:t>
            </a:r>
          </a:p>
          <a:p>
            <a:r>
              <a:rPr lang="en-US" sz="36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30944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33F1124-09C5-492A-BDCF-FC25AC340AF7}"/>
              </a:ext>
            </a:extLst>
          </p:cNvPr>
          <p:cNvSpPr>
            <a:spLocks noGrp="1"/>
          </p:cNvSpPr>
          <p:nvPr>
            <p:ph type="sldNum" sz="quarter" idx="12"/>
          </p:nvPr>
        </p:nvSpPr>
        <p:spPr/>
        <p:txBody>
          <a:bodyPr/>
          <a:lstStyle/>
          <a:p>
            <a:fld id="{BD911BD7-9AA3-477E-89A4-571BCE4C83BA}" type="slidenum">
              <a:rPr lang="en-US" smtClean="0"/>
              <a:pPr/>
              <a:t>11</a:t>
            </a:fld>
            <a:endParaRPr lang="en-US" dirty="0"/>
          </a:p>
        </p:txBody>
      </p:sp>
      <p:sp>
        <p:nvSpPr>
          <p:cNvPr id="3" name="Rectangle 2">
            <a:extLst>
              <a:ext uri="{FF2B5EF4-FFF2-40B4-BE49-F238E27FC236}">
                <a16:creationId xmlns:a16="http://schemas.microsoft.com/office/drawing/2014/main" xmlns="" id="{CFBB4711-504B-4216-A355-0C8F70AEFF2C}"/>
              </a:ext>
            </a:extLst>
          </p:cNvPr>
          <p:cNvSpPr/>
          <p:nvPr/>
        </p:nvSpPr>
        <p:spPr>
          <a:xfrm>
            <a:off x="1649357"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166F4CA6-6A58-4D35-A097-816DF0A87DFC}"/>
              </a:ext>
            </a:extLst>
          </p:cNvPr>
          <p:cNvSpPr txBox="1">
            <a:spLocks/>
          </p:cNvSpPr>
          <p:nvPr/>
        </p:nvSpPr>
        <p:spPr bwMode="auto">
          <a:xfrm>
            <a:off x="1760040"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5" name="Content Placeholder 2">
            <a:extLst>
              <a:ext uri="{FF2B5EF4-FFF2-40B4-BE49-F238E27FC236}">
                <a16:creationId xmlns:a16="http://schemas.microsoft.com/office/drawing/2014/main" xmlns="" id="{D9544C36-33FA-4B10-A1F4-65E57CC3C7B5}"/>
              </a:ext>
            </a:extLst>
          </p:cNvPr>
          <p:cNvSpPr txBox="1">
            <a:spLocks/>
          </p:cNvSpPr>
          <p:nvPr/>
        </p:nvSpPr>
        <p:spPr>
          <a:xfrm>
            <a:off x="1328846" y="1377189"/>
            <a:ext cx="8259580" cy="251958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latin typeface="Helvetica" pitchFamily="2" charset="0"/>
              </a:rPr>
              <a:t>1972 General Conference adopted the Social Principles. It added the phrase, “We do not condone the practice of homosexuality and consider it incompatible with Christian teaching,” to the phrase, “persons of homosexual orientation are persons of sacred worth.”</a:t>
            </a:r>
          </a:p>
        </p:txBody>
      </p:sp>
      <p:sp>
        <p:nvSpPr>
          <p:cNvPr id="6" name="Content Placeholder 2">
            <a:extLst>
              <a:ext uri="{FF2B5EF4-FFF2-40B4-BE49-F238E27FC236}">
                <a16:creationId xmlns:a16="http://schemas.microsoft.com/office/drawing/2014/main" xmlns="" id="{90D59D95-D6E5-47CF-8F24-D7FB50A68B01}"/>
              </a:ext>
            </a:extLst>
          </p:cNvPr>
          <p:cNvSpPr txBox="1">
            <a:spLocks/>
          </p:cNvSpPr>
          <p:nvPr/>
        </p:nvSpPr>
        <p:spPr>
          <a:xfrm>
            <a:off x="1204211" y="4019764"/>
            <a:ext cx="8259580" cy="211227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latin typeface="Helvetica" pitchFamily="2" charset="0"/>
              </a:rPr>
              <a:t>1980 GC added to the Social Principles, “We affirm the sanctity of the marriage covenant, which is expressed in love, mutual support, personal commitment, and shared fidelity between a man and a woman.”</a:t>
            </a:r>
          </a:p>
        </p:txBody>
      </p:sp>
    </p:spTree>
    <p:extLst>
      <p:ext uri="{BB962C8B-B14F-4D97-AF65-F5344CB8AC3E}">
        <p14:creationId xmlns:p14="http://schemas.microsoft.com/office/powerpoint/2010/main" xmlns="" val="2933084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33F1124-09C5-492A-BDCF-FC25AC340AF7}"/>
              </a:ext>
            </a:extLst>
          </p:cNvPr>
          <p:cNvSpPr>
            <a:spLocks noGrp="1"/>
          </p:cNvSpPr>
          <p:nvPr>
            <p:ph type="sldNum" sz="quarter" idx="12"/>
          </p:nvPr>
        </p:nvSpPr>
        <p:spPr/>
        <p:txBody>
          <a:bodyPr/>
          <a:lstStyle/>
          <a:p>
            <a:fld id="{BD911BD7-9AA3-477E-89A4-571BCE4C83BA}" type="slidenum">
              <a:rPr lang="en-US" smtClean="0"/>
              <a:pPr/>
              <a:t>12</a:t>
            </a:fld>
            <a:endParaRPr lang="en-US" dirty="0"/>
          </a:p>
        </p:txBody>
      </p:sp>
      <p:sp>
        <p:nvSpPr>
          <p:cNvPr id="3" name="Rectangle 2">
            <a:extLst>
              <a:ext uri="{FF2B5EF4-FFF2-40B4-BE49-F238E27FC236}">
                <a16:creationId xmlns:a16="http://schemas.microsoft.com/office/drawing/2014/main" xmlns="" id="{CFBB4711-504B-4216-A355-0C8F70AEFF2C}"/>
              </a:ext>
            </a:extLst>
          </p:cNvPr>
          <p:cNvSpPr/>
          <p:nvPr/>
        </p:nvSpPr>
        <p:spPr>
          <a:xfrm>
            <a:off x="1488585"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166F4CA6-6A58-4D35-A097-816DF0A87DFC}"/>
              </a:ext>
            </a:extLst>
          </p:cNvPr>
          <p:cNvSpPr txBox="1">
            <a:spLocks/>
          </p:cNvSpPr>
          <p:nvPr/>
        </p:nvSpPr>
        <p:spPr bwMode="auto">
          <a:xfrm>
            <a:off x="1760040"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7" name="Content Placeholder 2">
            <a:extLst>
              <a:ext uri="{FF2B5EF4-FFF2-40B4-BE49-F238E27FC236}">
                <a16:creationId xmlns:a16="http://schemas.microsoft.com/office/drawing/2014/main" xmlns="" id="{D6BBC23A-74FF-4953-BFE2-D191279F8E75}"/>
              </a:ext>
            </a:extLst>
          </p:cNvPr>
          <p:cNvSpPr txBox="1">
            <a:spLocks/>
          </p:cNvSpPr>
          <p:nvPr/>
        </p:nvSpPr>
        <p:spPr>
          <a:xfrm>
            <a:off x="1290623" y="1274481"/>
            <a:ext cx="8635802" cy="3929115"/>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latin typeface="Helvetica" pitchFamily="2" charset="0"/>
              </a:rPr>
              <a:t>1984 Adopted, as a standard for ordained clergy, commitment to ‘fidelity in marriage and celibacy in singleness.”</a:t>
            </a:r>
          </a:p>
          <a:p>
            <a:pPr marL="0" indent="0">
              <a:buNone/>
            </a:pPr>
            <a:endParaRPr lang="en-US" sz="2800" dirty="0">
              <a:latin typeface="Helvetica" pitchFamily="2" charset="0"/>
            </a:endParaRPr>
          </a:p>
          <a:p>
            <a:r>
              <a:rPr lang="en-US" sz="2800" dirty="0">
                <a:latin typeface="Helvetica" pitchFamily="2" charset="0"/>
              </a:rPr>
              <a:t>1988 GC changed Social Principles to read, “Although we do not condone the practice of homosexuality and consider this practice incompatible with Christian teaching, we affirm that God’s grace is available to all. We commit ourselves to be in ministry for and with all persons.”</a:t>
            </a:r>
          </a:p>
        </p:txBody>
      </p:sp>
      <p:sp>
        <p:nvSpPr>
          <p:cNvPr id="9" name="Content Placeholder 2">
            <a:extLst>
              <a:ext uri="{FF2B5EF4-FFF2-40B4-BE49-F238E27FC236}">
                <a16:creationId xmlns:a16="http://schemas.microsoft.com/office/drawing/2014/main" xmlns="" id="{58551544-E310-4F19-9706-5AB97B0EAAFC}"/>
              </a:ext>
            </a:extLst>
          </p:cNvPr>
          <p:cNvSpPr txBox="1">
            <a:spLocks/>
          </p:cNvSpPr>
          <p:nvPr/>
        </p:nvSpPr>
        <p:spPr>
          <a:xfrm>
            <a:off x="1290623" y="5008091"/>
            <a:ext cx="8259580" cy="26225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sz="2800" dirty="0">
              <a:latin typeface="Helvetica" pitchFamily="2" charset="0"/>
            </a:endParaRPr>
          </a:p>
        </p:txBody>
      </p:sp>
    </p:spTree>
    <p:extLst>
      <p:ext uri="{BB962C8B-B14F-4D97-AF65-F5344CB8AC3E}">
        <p14:creationId xmlns:p14="http://schemas.microsoft.com/office/powerpoint/2010/main" xmlns="" val="26562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33F1124-09C5-492A-BDCF-FC25AC340AF7}"/>
              </a:ext>
            </a:extLst>
          </p:cNvPr>
          <p:cNvSpPr>
            <a:spLocks noGrp="1"/>
          </p:cNvSpPr>
          <p:nvPr>
            <p:ph type="sldNum" sz="quarter" idx="12"/>
          </p:nvPr>
        </p:nvSpPr>
        <p:spPr/>
        <p:txBody>
          <a:bodyPr/>
          <a:lstStyle/>
          <a:p>
            <a:fld id="{BD911BD7-9AA3-477E-89A4-571BCE4C83BA}" type="slidenum">
              <a:rPr lang="en-US" smtClean="0"/>
              <a:pPr/>
              <a:t>13</a:t>
            </a:fld>
            <a:endParaRPr lang="en-US" dirty="0"/>
          </a:p>
        </p:txBody>
      </p:sp>
      <p:sp>
        <p:nvSpPr>
          <p:cNvPr id="3" name="Rectangle 2">
            <a:extLst>
              <a:ext uri="{FF2B5EF4-FFF2-40B4-BE49-F238E27FC236}">
                <a16:creationId xmlns:a16="http://schemas.microsoft.com/office/drawing/2014/main" xmlns="" id="{CFBB4711-504B-4216-A355-0C8F70AEFF2C}"/>
              </a:ext>
            </a:extLst>
          </p:cNvPr>
          <p:cNvSpPr/>
          <p:nvPr/>
        </p:nvSpPr>
        <p:spPr>
          <a:xfrm>
            <a:off x="1488585"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166F4CA6-6A58-4D35-A097-816DF0A87DFC}"/>
              </a:ext>
            </a:extLst>
          </p:cNvPr>
          <p:cNvSpPr txBox="1">
            <a:spLocks/>
          </p:cNvSpPr>
          <p:nvPr/>
        </p:nvSpPr>
        <p:spPr bwMode="auto">
          <a:xfrm>
            <a:off x="1760040"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7" name="Content Placeholder 2">
            <a:extLst>
              <a:ext uri="{FF2B5EF4-FFF2-40B4-BE49-F238E27FC236}">
                <a16:creationId xmlns:a16="http://schemas.microsoft.com/office/drawing/2014/main" xmlns="" id="{D6BBC23A-74FF-4953-BFE2-D191279F8E75}"/>
              </a:ext>
            </a:extLst>
          </p:cNvPr>
          <p:cNvSpPr txBox="1">
            <a:spLocks/>
          </p:cNvSpPr>
          <p:nvPr/>
        </p:nvSpPr>
        <p:spPr>
          <a:xfrm>
            <a:off x="1290623" y="1274481"/>
            <a:ext cx="8635802" cy="39291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sz="2800" dirty="0">
              <a:latin typeface="Helvetica" pitchFamily="2" charset="0"/>
            </a:endParaRPr>
          </a:p>
        </p:txBody>
      </p:sp>
      <p:sp>
        <p:nvSpPr>
          <p:cNvPr id="9" name="Content Placeholder 2">
            <a:extLst>
              <a:ext uri="{FF2B5EF4-FFF2-40B4-BE49-F238E27FC236}">
                <a16:creationId xmlns:a16="http://schemas.microsoft.com/office/drawing/2014/main" xmlns="" id="{58551544-E310-4F19-9706-5AB97B0EAAFC}"/>
              </a:ext>
            </a:extLst>
          </p:cNvPr>
          <p:cNvSpPr txBox="1">
            <a:spLocks/>
          </p:cNvSpPr>
          <p:nvPr/>
        </p:nvSpPr>
        <p:spPr>
          <a:xfrm>
            <a:off x="1290623" y="1409745"/>
            <a:ext cx="8711216" cy="47999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latin typeface="Helvetica" panose="020B0604020202020204" pitchFamily="34" charset="0"/>
                <a:ea typeface="Calibri" panose="020F0502020204030204" pitchFamily="34" charset="0"/>
                <a:cs typeface="Helvetica" panose="020B0604020202020204" pitchFamily="34" charset="0"/>
              </a:rPr>
              <a:t>2004 “a bishop, clergy . . . may be tried when charged . . . with one or more of the following offenses: (a) immorality including but not limited to not being celibate in singleness or not faithful in heterosexual marriage”</a:t>
            </a:r>
          </a:p>
          <a:p>
            <a:r>
              <a:rPr lang="en-US" sz="2800" dirty="0">
                <a:latin typeface="Helvetica" panose="020B0604020202020204" pitchFamily="34" charset="0"/>
                <a:cs typeface="Helvetica" panose="020B0604020202020204" pitchFamily="34" charset="0"/>
              </a:rPr>
              <a:t>General Conference debates continues</a:t>
            </a:r>
          </a:p>
          <a:p>
            <a:r>
              <a:rPr lang="en-US" sz="2800" dirty="0">
                <a:latin typeface="Helvetica" panose="020B0604020202020204" pitchFamily="34" charset="0"/>
                <a:ea typeface="Calibri" panose="020F0502020204030204" pitchFamily="34" charset="0"/>
                <a:cs typeface="Helvetica" panose="020B0604020202020204" pitchFamily="34" charset="0"/>
              </a:rPr>
              <a:t>2012-2016 Connectional Table offered new recommendations to GC regarding sexuality with no change adopted</a:t>
            </a:r>
            <a:endParaRPr lang="en-US" sz="2800" dirty="0">
              <a:latin typeface="Helvetica" panose="020B0604020202020204" pitchFamily="34" charset="0"/>
              <a:cs typeface="Helvetica" panose="020B0604020202020204" pitchFamily="34" charset="0"/>
            </a:endParaRPr>
          </a:p>
          <a:p>
            <a:pPr marL="0" indent="0">
              <a:buNone/>
            </a:pPr>
            <a:endParaRPr lang="en-US" sz="2800" dirty="0">
              <a:latin typeface="Helvetica" panose="020B0604020202020204" pitchFamily="34" charset="0"/>
              <a:cs typeface="Helvetica" panose="020B0604020202020204" pitchFamily="34"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4394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33F1124-09C5-492A-BDCF-FC25AC340AF7}"/>
              </a:ext>
            </a:extLst>
          </p:cNvPr>
          <p:cNvSpPr>
            <a:spLocks noGrp="1"/>
          </p:cNvSpPr>
          <p:nvPr>
            <p:ph type="sldNum" sz="quarter" idx="12"/>
          </p:nvPr>
        </p:nvSpPr>
        <p:spPr/>
        <p:txBody>
          <a:bodyPr/>
          <a:lstStyle/>
          <a:p>
            <a:fld id="{BD911BD7-9AA3-477E-89A4-571BCE4C83BA}" type="slidenum">
              <a:rPr lang="en-US" smtClean="0"/>
              <a:pPr/>
              <a:t>14</a:t>
            </a:fld>
            <a:endParaRPr lang="en-US" dirty="0"/>
          </a:p>
        </p:txBody>
      </p:sp>
      <p:sp>
        <p:nvSpPr>
          <p:cNvPr id="3" name="Rectangle 2">
            <a:extLst>
              <a:ext uri="{FF2B5EF4-FFF2-40B4-BE49-F238E27FC236}">
                <a16:creationId xmlns:a16="http://schemas.microsoft.com/office/drawing/2014/main" xmlns="" id="{CFBB4711-504B-4216-A355-0C8F70AEFF2C}"/>
              </a:ext>
            </a:extLst>
          </p:cNvPr>
          <p:cNvSpPr/>
          <p:nvPr/>
        </p:nvSpPr>
        <p:spPr>
          <a:xfrm>
            <a:off x="1488585"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xmlns="" id="{166F4CA6-6A58-4D35-A097-816DF0A87DFC}"/>
              </a:ext>
            </a:extLst>
          </p:cNvPr>
          <p:cNvSpPr txBox="1">
            <a:spLocks/>
          </p:cNvSpPr>
          <p:nvPr/>
        </p:nvSpPr>
        <p:spPr bwMode="auto">
          <a:xfrm>
            <a:off x="1488585"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7" name="Content Placeholder 2">
            <a:extLst>
              <a:ext uri="{FF2B5EF4-FFF2-40B4-BE49-F238E27FC236}">
                <a16:creationId xmlns:a16="http://schemas.microsoft.com/office/drawing/2014/main" xmlns="" id="{D6BBC23A-74FF-4953-BFE2-D191279F8E75}"/>
              </a:ext>
            </a:extLst>
          </p:cNvPr>
          <p:cNvSpPr txBox="1">
            <a:spLocks/>
          </p:cNvSpPr>
          <p:nvPr/>
        </p:nvSpPr>
        <p:spPr>
          <a:xfrm>
            <a:off x="1290623" y="1274481"/>
            <a:ext cx="8635802" cy="39291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endParaRPr lang="en-US" sz="2800" dirty="0">
              <a:latin typeface="Helvetica" pitchFamily="2" charset="0"/>
            </a:endParaRPr>
          </a:p>
        </p:txBody>
      </p:sp>
      <p:sp>
        <p:nvSpPr>
          <p:cNvPr id="9" name="Content Placeholder 2">
            <a:extLst>
              <a:ext uri="{FF2B5EF4-FFF2-40B4-BE49-F238E27FC236}">
                <a16:creationId xmlns:a16="http://schemas.microsoft.com/office/drawing/2014/main" xmlns="" id="{58551544-E310-4F19-9706-5AB97B0EAAFC}"/>
              </a:ext>
            </a:extLst>
          </p:cNvPr>
          <p:cNvSpPr txBox="1">
            <a:spLocks/>
          </p:cNvSpPr>
          <p:nvPr/>
        </p:nvSpPr>
        <p:spPr>
          <a:xfrm>
            <a:off x="1290623" y="1409745"/>
            <a:ext cx="8711216" cy="479992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400" dirty="0">
                <a:latin typeface="Helvetica" panose="020B0604020202020204" pitchFamily="34" charset="0"/>
                <a:cs typeface="Helvetica" panose="020B0604020202020204" pitchFamily="34" charset="0"/>
              </a:rPr>
              <a:t>In the meantime…more than 100 United Methodist clergy and candidates have come out as gay </a:t>
            </a:r>
            <a:r>
              <a:rPr lang="en-US" sz="2400" b="1" i="1" dirty="0">
                <a:latin typeface="Helvetica" panose="020B0604020202020204" pitchFamily="34" charset="0"/>
                <a:cs typeface="Helvetica" panose="020B0604020202020204" pitchFamily="34" charset="0"/>
              </a:rPr>
              <a:t>and</a:t>
            </a:r>
          </a:p>
          <a:p>
            <a:r>
              <a:rPr lang="en-US" sz="2400" dirty="0">
                <a:latin typeface="Helvetica" panose="020B0604020202020204" pitchFamily="34" charset="0"/>
                <a:cs typeface="Helvetica" panose="020B0604020202020204" pitchFamily="34" charset="0"/>
              </a:rPr>
              <a:t>Multiple conferences have urged noncompliance with church prohibitions related to homosexuality </a:t>
            </a:r>
            <a:r>
              <a:rPr lang="en-US" sz="2400" b="1" i="1" dirty="0">
                <a:latin typeface="Helvetica" panose="020B0604020202020204" pitchFamily="34" charset="0"/>
                <a:cs typeface="Helvetica" panose="020B0604020202020204" pitchFamily="34" charset="0"/>
              </a:rPr>
              <a:t>and</a:t>
            </a:r>
          </a:p>
          <a:p>
            <a:r>
              <a:rPr lang="en-US" sz="2400" dirty="0">
                <a:latin typeface="Helvetica" panose="020B0604020202020204" pitchFamily="34" charset="0"/>
                <a:cs typeface="Helvetica" panose="020B0604020202020204" pitchFamily="34" charset="0"/>
              </a:rPr>
              <a:t>The Western Jurisdiction has elected and consecrated Bishop Karen </a:t>
            </a:r>
            <a:r>
              <a:rPr lang="en-US" sz="2400" dirty="0" err="1">
                <a:latin typeface="Helvetica" panose="020B0604020202020204" pitchFamily="34" charset="0"/>
                <a:cs typeface="Helvetica" panose="020B0604020202020204" pitchFamily="34" charset="0"/>
              </a:rPr>
              <a:t>Oliveto</a:t>
            </a:r>
            <a:r>
              <a:rPr lang="en-US" sz="2400" dirty="0">
                <a:latin typeface="Helvetica" panose="020B0604020202020204" pitchFamily="34" charset="0"/>
                <a:cs typeface="Helvetica" panose="020B0604020202020204" pitchFamily="34" charset="0"/>
              </a:rPr>
              <a:t>, who is openly gay and married.</a:t>
            </a:r>
          </a:p>
          <a:p>
            <a:r>
              <a:rPr lang="en-US" sz="2400" dirty="0">
                <a:latin typeface="Helvetica" panose="020B0604020202020204" pitchFamily="34" charset="0"/>
                <a:cs typeface="Helvetica" panose="020B0604020202020204" pitchFamily="34" charset="0"/>
              </a:rPr>
              <a:t>GC 2016 - 850+ delegates in the legislative body (22 from WNCC). There were serious divisions with large lobbying groups on many sides of the issue. GC asked for bishops to lead in light of overwhelming number of proposals.</a:t>
            </a:r>
            <a:r>
              <a:rPr lang="en-US" sz="2400" dirty="0">
                <a:latin typeface="Helvetica" panose="020B0604020202020204" pitchFamily="34" charset="0"/>
                <a:ea typeface="Calibri" panose="020F0502020204030204" pitchFamily="34" charset="0"/>
                <a:cs typeface="Helvetica" panose="020B0604020202020204" pitchFamily="34" charset="0"/>
              </a:rPr>
              <a:t> </a:t>
            </a:r>
          </a:p>
          <a:p>
            <a:r>
              <a:rPr lang="en-US" sz="2400" dirty="0">
                <a:latin typeface="Helvetica" pitchFamily="2" charset="0"/>
              </a:rPr>
              <a:t>Council of Bishops proposed the creation of the Commission on A Way Forward. It was approved by the  2016 GC.</a:t>
            </a:r>
          </a:p>
          <a:p>
            <a:endParaRPr lang="en-US" sz="2400" dirty="0">
              <a:latin typeface="Helvetica" panose="020B0604020202020204" pitchFamily="34" charset="0"/>
              <a:ea typeface="Calibri" panose="020F0502020204030204" pitchFamily="34" charset="0"/>
              <a:cs typeface="Helvetica" panose="020B0604020202020204" pitchFamily="34" charset="0"/>
            </a:endParaRPr>
          </a:p>
          <a:p>
            <a:endParaRPr lang="en-US" sz="2800" dirty="0">
              <a:latin typeface="Helvetica" panose="020B0604020202020204" pitchFamily="34" charset="0"/>
              <a:cs typeface="Helvetica" panose="020B0604020202020204" pitchFamily="34" charset="0"/>
            </a:endParaRPr>
          </a:p>
          <a:p>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0263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FF101A2-53BC-4FF9-A061-4EEC133C3374}"/>
              </a:ext>
            </a:extLst>
          </p:cNvPr>
          <p:cNvSpPr>
            <a:spLocks noGrp="1"/>
          </p:cNvSpPr>
          <p:nvPr>
            <p:ph type="sldNum" sz="quarter" idx="12"/>
          </p:nvPr>
        </p:nvSpPr>
        <p:spPr/>
        <p:txBody>
          <a:bodyPr/>
          <a:lstStyle/>
          <a:p>
            <a:fld id="{BD911BD7-9AA3-477E-89A4-571BCE4C83BA}" type="slidenum">
              <a:rPr lang="en-US" smtClean="0"/>
              <a:pPr/>
              <a:t>15</a:t>
            </a:fld>
            <a:endParaRPr lang="en-US" dirty="0"/>
          </a:p>
        </p:txBody>
      </p:sp>
      <p:sp>
        <p:nvSpPr>
          <p:cNvPr id="5" name="Rectangle 4">
            <a:extLst>
              <a:ext uri="{FF2B5EF4-FFF2-40B4-BE49-F238E27FC236}">
                <a16:creationId xmlns:a16="http://schemas.microsoft.com/office/drawing/2014/main" xmlns="" id="{B1B97FE2-D48A-413E-BCFA-21E8247EC1E8}"/>
              </a:ext>
            </a:extLst>
          </p:cNvPr>
          <p:cNvSpPr/>
          <p:nvPr/>
        </p:nvSpPr>
        <p:spPr>
          <a:xfrm>
            <a:off x="1488585" y="274691"/>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4AAA9369-1DF9-4C68-B54B-9AFD3F1FF4FB}"/>
              </a:ext>
            </a:extLst>
          </p:cNvPr>
          <p:cNvSpPr txBox="1">
            <a:spLocks/>
          </p:cNvSpPr>
          <p:nvPr/>
        </p:nvSpPr>
        <p:spPr bwMode="auto">
          <a:xfrm>
            <a:off x="1488585" y="648329"/>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How Did We Get Here?</a:t>
            </a:r>
          </a:p>
        </p:txBody>
      </p:sp>
      <p:sp>
        <p:nvSpPr>
          <p:cNvPr id="7" name="TextBox 6">
            <a:extLst>
              <a:ext uri="{FF2B5EF4-FFF2-40B4-BE49-F238E27FC236}">
                <a16:creationId xmlns:a16="http://schemas.microsoft.com/office/drawing/2014/main" xmlns="" id="{064F655E-DF19-465A-B131-AAFE51B5D108}"/>
              </a:ext>
            </a:extLst>
          </p:cNvPr>
          <p:cNvSpPr txBox="1"/>
          <p:nvPr/>
        </p:nvSpPr>
        <p:spPr>
          <a:xfrm>
            <a:off x="1366887" y="1838227"/>
            <a:ext cx="8634952" cy="646331"/>
          </a:xfrm>
          <a:prstGeom prst="rect">
            <a:avLst/>
          </a:prstGeom>
          <a:noFill/>
        </p:spPr>
        <p:txBody>
          <a:bodyPr wrap="square" rtlCol="0">
            <a:spAutoFit/>
          </a:bodyPr>
          <a:lstStyle/>
          <a:p>
            <a:r>
              <a:rPr lang="en-US" dirty="0">
                <a:hlinkClick r:id="rId2"/>
              </a:rPr>
              <a:t>https://</a:t>
            </a:r>
            <a:r>
              <a:rPr lang="en-US" dirty="0" err="1">
                <a:hlinkClick r:id="rId2"/>
              </a:rPr>
              <a:t>www.dropbox.com</a:t>
            </a:r>
            <a:r>
              <a:rPr lang="en-US" dirty="0">
                <a:hlinkClick r:id="rId2"/>
              </a:rPr>
              <a:t>/s/5dm0zujnagto9cn/A%20Way%20Forward%20-%20Tom%20Berlin%20%28Sugar%20Packet%20Video%29.mp4?dl=0</a:t>
            </a:r>
            <a:endParaRPr lang="en-US" dirty="0"/>
          </a:p>
        </p:txBody>
      </p:sp>
    </p:spTree>
    <p:extLst>
      <p:ext uri="{BB962C8B-B14F-4D97-AF65-F5344CB8AC3E}">
        <p14:creationId xmlns:p14="http://schemas.microsoft.com/office/powerpoint/2010/main" xmlns="" val="274109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4662" y="976123"/>
            <a:ext cx="11087100" cy="5755422"/>
          </a:xfrm>
          <a:prstGeom prst="rect">
            <a:avLst/>
          </a:prstGeom>
        </p:spPr>
        <p:txBody>
          <a:bodyPr wrap="square">
            <a:spAutoFit/>
          </a:bodyPr>
          <a:lstStyle/>
          <a:p>
            <a:r>
              <a:rPr lang="en-US" sz="4400" dirty="0">
                <a:latin typeface="Calibri" panose="020F0502020204030204" pitchFamily="34" charset="0"/>
                <a:ea typeface="Calibri" panose="020F0502020204030204" pitchFamily="34" charset="0"/>
                <a:cs typeface="Times New Roman" panose="02020603050405020304" pitchFamily="18" charset="0"/>
              </a:rPr>
              <a:t/>
            </a:r>
            <a:br>
              <a:rPr lang="en-US" sz="4400" dirty="0">
                <a:latin typeface="Calibri" panose="020F0502020204030204" pitchFamily="34" charset="0"/>
                <a:ea typeface="Calibri" panose="020F0502020204030204" pitchFamily="34" charset="0"/>
                <a:cs typeface="Times New Roman" panose="02020603050405020304" pitchFamily="18" charset="0"/>
              </a:rPr>
            </a:br>
            <a:endParaRPr lang="en-US" sz="4400" dirty="0">
              <a:latin typeface="Calibri" panose="020F0502020204030204" pitchFamily="34" charset="0"/>
              <a:ea typeface="Calibri" panose="020F0502020204030204" pitchFamily="34" charset="0"/>
              <a:cs typeface="Times New Roman" panose="02020603050405020304" pitchFamily="18" charset="0"/>
            </a:endParaRPr>
          </a:p>
          <a:p>
            <a:r>
              <a:rPr lang="en-US" sz="4000" dirty="0">
                <a:latin typeface="Calibri" panose="020F0502020204030204" pitchFamily="34" charset="0"/>
                <a:ea typeface="Calibri" panose="020F0502020204030204" pitchFamily="34" charset="0"/>
                <a:cs typeface="Times New Roman" panose="02020603050405020304" pitchFamily="18" charset="0"/>
              </a:rPr>
              <a:t>“The Commission will bring together persons deeply committed to the future(s) of The United Methodist Church, with an openness to developing new relationships with each other and exploring the potential future(s) of our denomination in light of General Conference and subsequent annual, jurisdictional and central conference actions.” </a:t>
            </a:r>
          </a:p>
        </p:txBody>
      </p:sp>
      <p:pic>
        <p:nvPicPr>
          <p:cNvPr id="4" name="Picture 3" descr="http://revtomberlin.com/wp-content/uploads/2017/07/CWF_TBlo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4194" y="126455"/>
            <a:ext cx="4540011" cy="20704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12"/>
          </p:nvPr>
        </p:nvSpPr>
        <p:spPr/>
        <p:txBody>
          <a:bodyPr/>
          <a:lstStyle/>
          <a:p>
            <a:fld id="{BD911BD7-9AA3-477E-89A4-571BCE4C83BA}" type="slidenum">
              <a:rPr lang="en-US" smtClean="0"/>
              <a:pPr/>
              <a:t>16</a:t>
            </a:fld>
            <a:endParaRPr lang="en-US" dirty="0"/>
          </a:p>
        </p:txBody>
      </p:sp>
    </p:spTree>
    <p:extLst>
      <p:ext uri="{BB962C8B-B14F-4D97-AF65-F5344CB8AC3E}">
        <p14:creationId xmlns:p14="http://schemas.microsoft.com/office/powerpoint/2010/main" xmlns="" val="312140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650" y="76200"/>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D911BD7-9AA3-477E-89A4-571BCE4C83BA}" type="slidenum">
              <a:rPr lang="en-US" smtClean="0"/>
              <a:pPr/>
              <a:t>17</a:t>
            </a:fld>
            <a:endParaRPr lang="en-US" dirty="0"/>
          </a:p>
        </p:txBody>
      </p:sp>
      <p:sp>
        <p:nvSpPr>
          <p:cNvPr id="4" name="Rectangle 3">
            <a:extLst>
              <a:ext uri="{FF2B5EF4-FFF2-40B4-BE49-F238E27FC236}">
                <a16:creationId xmlns:a16="http://schemas.microsoft.com/office/drawing/2014/main" xmlns="" id="{0C98C5BB-6177-4D47-9CAB-565D955D5C9D}"/>
              </a:ext>
            </a:extLst>
          </p:cNvPr>
          <p:cNvSpPr/>
          <p:nvPr/>
        </p:nvSpPr>
        <p:spPr>
          <a:xfrm>
            <a:off x="820133" y="982813"/>
            <a:ext cx="9558778" cy="5229060"/>
          </a:xfrm>
          <a:prstGeom prst="rect">
            <a:avLst/>
          </a:prstGeom>
        </p:spPr>
        <p:txBody>
          <a:bodyPr wrap="square">
            <a:spAutoFit/>
          </a:bodyPr>
          <a:lstStyle/>
          <a:p>
            <a:pPr>
              <a:lnSpc>
                <a:spcPct val="120000"/>
              </a:lnSpc>
              <a:spcBef>
                <a:spcPts val="0"/>
              </a:spcBef>
            </a:pPr>
            <a:r>
              <a:rPr lang="en-US" sz="2000" dirty="0">
                <a:latin typeface="Helvetica" pitchFamily="2" charset="0"/>
              </a:rPr>
              <a:t>The members of the Commission were named 3 months after GC 2016 ended</a:t>
            </a:r>
          </a:p>
          <a:p>
            <a:pPr>
              <a:lnSpc>
                <a:spcPct val="120000"/>
              </a:lnSpc>
              <a:spcBef>
                <a:spcPts val="0"/>
              </a:spcBef>
            </a:pPr>
            <a:endParaRPr lang="en-US" sz="2000" dirty="0">
              <a:latin typeface="Helvetica" pitchFamily="2" charset="0"/>
            </a:endParaRPr>
          </a:p>
          <a:p>
            <a:pPr>
              <a:lnSpc>
                <a:spcPct val="120000"/>
              </a:lnSpc>
              <a:spcBef>
                <a:spcPts val="0"/>
              </a:spcBef>
            </a:pPr>
            <a:r>
              <a:rPr lang="en-US" sz="2000" dirty="0">
                <a:latin typeface="Helvetica" pitchFamily="2" charset="0"/>
              </a:rPr>
              <a:t>32 people from 9 nations + 3 Bishop Moderators (1 woman)</a:t>
            </a:r>
          </a:p>
          <a:p>
            <a:pPr>
              <a:lnSpc>
                <a:spcPct val="120000"/>
              </a:lnSpc>
            </a:pPr>
            <a:r>
              <a:rPr lang="en-US" sz="2000" dirty="0">
                <a:latin typeface="Helvetica" pitchFamily="2" charset="0"/>
              </a:rPr>
              <a:t>     8 Bishops, 11 laity, 13 clergy (11 elders and 2 deacons)</a:t>
            </a:r>
          </a:p>
          <a:p>
            <a:pPr>
              <a:lnSpc>
                <a:spcPct val="120000"/>
              </a:lnSpc>
            </a:pPr>
            <a:r>
              <a:rPr lang="en-US" sz="2000" dirty="0">
                <a:latin typeface="Helvetica" pitchFamily="2" charset="0"/>
              </a:rPr>
              <a:t>     14 members (including 2 Bishops) were women</a:t>
            </a:r>
          </a:p>
          <a:p>
            <a:pPr>
              <a:lnSpc>
                <a:spcPct val="120000"/>
              </a:lnSpc>
            </a:pPr>
            <a:endParaRPr lang="en-US" sz="2000" dirty="0">
              <a:latin typeface="Helvetica" pitchFamily="2" charset="0"/>
            </a:endParaRPr>
          </a:p>
          <a:p>
            <a:pPr>
              <a:lnSpc>
                <a:spcPct val="120000"/>
              </a:lnSpc>
            </a:pPr>
            <a:r>
              <a:rPr lang="en-US" sz="2000" dirty="0">
                <a:latin typeface="Helvetica" pitchFamily="2" charset="0"/>
                <a:ea typeface="Calibri" panose="020F0502020204030204" pitchFamily="34" charset="0"/>
                <a:cs typeface="Helvetica" panose="020B0604020202020204" pitchFamily="34" charset="0"/>
              </a:rPr>
              <a:t>     </a:t>
            </a:r>
            <a:r>
              <a:rPr lang="en-US" sz="2000" dirty="0">
                <a:latin typeface="Helvetica" panose="020B0604020202020204" pitchFamily="34" charset="0"/>
                <a:ea typeface="Calibri" panose="020F0502020204030204" pitchFamily="34" charset="0"/>
                <a:cs typeface="Helvetica" panose="020B0604020202020204" pitchFamily="34" charset="0"/>
              </a:rPr>
              <a:t>62% US  23% Africa  6% Europe  6% Philippines</a:t>
            </a:r>
          </a:p>
          <a:p>
            <a:pPr>
              <a:lnSpc>
                <a:spcPct val="120000"/>
              </a:lnSpc>
            </a:pPr>
            <a:endParaRPr lang="en-US" sz="2000" dirty="0">
              <a:latin typeface="Helvetica" panose="020B0604020202020204" pitchFamily="34" charset="0"/>
              <a:ea typeface="Calibri" panose="020F0502020204030204" pitchFamily="34" charset="0"/>
              <a:cs typeface="Helvetica" panose="020B0604020202020204" pitchFamily="34" charset="0"/>
            </a:endParaRPr>
          </a:p>
          <a:p>
            <a:pPr>
              <a:lnSpc>
                <a:spcPct val="120000"/>
              </a:lnSpc>
            </a:pPr>
            <a:r>
              <a:rPr lang="en-US" sz="2000" dirty="0">
                <a:latin typeface="Helvetica" panose="020B0604020202020204" pitchFamily="34" charset="0"/>
                <a:cs typeface="Helvetica" panose="020B0604020202020204" pitchFamily="34" charset="0"/>
              </a:rPr>
              <a:t>     All jurisdictions represented</a:t>
            </a:r>
          </a:p>
          <a:p>
            <a:pPr>
              <a:lnSpc>
                <a:spcPct val="120000"/>
              </a:lnSpc>
            </a:pPr>
            <a:r>
              <a:rPr lang="en-US" sz="2000" dirty="0">
                <a:latin typeface="Helvetica" panose="020B0604020202020204" pitchFamily="34" charset="0"/>
                <a:cs typeface="Helvetica" panose="020B0604020202020204" pitchFamily="34" charset="0"/>
              </a:rPr>
              <a:t>     Wide spectrum of positions and theology</a:t>
            </a:r>
          </a:p>
          <a:p>
            <a:pPr>
              <a:lnSpc>
                <a:spcPct val="120000"/>
              </a:lnSpc>
            </a:pPr>
            <a:endParaRPr lang="en-US" sz="2000" dirty="0">
              <a:latin typeface="Helvetica" panose="020B0604020202020204" pitchFamily="34" charset="0"/>
              <a:cs typeface="Helvetica" panose="020B0604020202020204" pitchFamily="34" charset="0"/>
            </a:endParaRPr>
          </a:p>
          <a:p>
            <a:pPr>
              <a:lnSpc>
                <a:spcPct val="120000"/>
              </a:lnSpc>
            </a:pPr>
            <a:r>
              <a:rPr lang="en-US" sz="2000" dirty="0">
                <a:latin typeface="Helvetica" panose="020B0604020202020204" pitchFamily="34" charset="0"/>
                <a:cs typeface="Helvetica" panose="020B0604020202020204" pitchFamily="34" charset="0"/>
              </a:rPr>
              <a:t>Purpose: </a:t>
            </a:r>
            <a:r>
              <a:rPr lang="en-US" sz="2000" b="1" dirty="0">
                <a:latin typeface="Helvetica" panose="020B0604020202020204" pitchFamily="34" charset="0"/>
                <a:cs typeface="Helvetica" panose="020B0604020202020204" pitchFamily="34" charset="0"/>
              </a:rPr>
              <a:t>to do a complete examination and possible revision of every paragraph of the Book of Discipline concerning human sexuality and explore options that help to maintain and strengthen the unity of the church. </a:t>
            </a:r>
          </a:p>
        </p:txBody>
      </p:sp>
    </p:spTree>
    <p:extLst>
      <p:ext uri="{BB962C8B-B14F-4D97-AF65-F5344CB8AC3E}">
        <p14:creationId xmlns:p14="http://schemas.microsoft.com/office/powerpoint/2010/main" xmlns="" val="127362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650" y="76200"/>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D911BD7-9AA3-477E-89A4-571BCE4C83BA}" type="slidenum">
              <a:rPr lang="en-US" smtClean="0"/>
              <a:pPr/>
              <a:t>18</a:t>
            </a:fld>
            <a:endParaRPr lang="en-US" dirty="0"/>
          </a:p>
        </p:txBody>
      </p:sp>
      <p:sp>
        <p:nvSpPr>
          <p:cNvPr id="4" name="Rectangle 3">
            <a:extLst>
              <a:ext uri="{FF2B5EF4-FFF2-40B4-BE49-F238E27FC236}">
                <a16:creationId xmlns:a16="http://schemas.microsoft.com/office/drawing/2014/main" xmlns="" id="{072E3AA3-51EE-4AEA-A4B7-26764F1BD858}"/>
              </a:ext>
            </a:extLst>
          </p:cNvPr>
          <p:cNvSpPr/>
          <p:nvPr/>
        </p:nvSpPr>
        <p:spPr>
          <a:xfrm>
            <a:off x="323850" y="982813"/>
            <a:ext cx="11346533" cy="5598392"/>
          </a:xfrm>
          <a:prstGeom prst="rect">
            <a:avLst/>
          </a:prstGeom>
        </p:spPr>
        <p:txBody>
          <a:bodyPr wrap="square">
            <a:spAutoFit/>
          </a:bodyPr>
          <a:lstStyle/>
          <a:p>
            <a:pPr algn="ctr">
              <a:lnSpc>
                <a:spcPct val="120000"/>
              </a:lnSpc>
              <a:spcBef>
                <a:spcPts val="0"/>
              </a:spcBef>
            </a:pPr>
            <a:r>
              <a:rPr lang="en-US" sz="2000" dirty="0">
                <a:latin typeface="Helvetica" pitchFamily="2" charset="0"/>
              </a:rPr>
              <a:t>SPIRITUAL PRACTICES</a:t>
            </a:r>
          </a:p>
          <a:p>
            <a:pPr>
              <a:lnSpc>
                <a:spcPct val="120000"/>
              </a:lnSpc>
              <a:spcBef>
                <a:spcPts val="0"/>
              </a:spcBef>
            </a:pPr>
            <a:endParaRPr lang="en-US" sz="2000" b="1" dirty="0">
              <a:latin typeface="Helvetica" pitchFamily="2"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PRAYER: We pray together during the days we meet and covenant to pray for each other when apart.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STUDY: We study the Bible together.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LISTEN: We hear each other’s testimonies.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WORSHIP: We have spent time in worship.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HOLY CONFERENCING: We engage in Christian conversation throughout our meetings.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COVENANT: We have a covenant that creates a Spirit-led structure for mutual accountability in love</a:t>
            </a:r>
            <a:endParaRPr lang="en-US"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425189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650" y="76200"/>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D911BD7-9AA3-477E-89A4-571BCE4C83BA}" type="slidenum">
              <a:rPr lang="en-US" smtClean="0"/>
              <a:pPr/>
              <a:t>19</a:t>
            </a:fld>
            <a:endParaRPr lang="en-US" dirty="0"/>
          </a:p>
        </p:txBody>
      </p:sp>
      <p:sp>
        <p:nvSpPr>
          <p:cNvPr id="4" name="Rectangle 3">
            <a:extLst>
              <a:ext uri="{FF2B5EF4-FFF2-40B4-BE49-F238E27FC236}">
                <a16:creationId xmlns:a16="http://schemas.microsoft.com/office/drawing/2014/main" xmlns="" id="{072E3AA3-51EE-4AEA-A4B7-26764F1BD858}"/>
              </a:ext>
            </a:extLst>
          </p:cNvPr>
          <p:cNvSpPr/>
          <p:nvPr/>
        </p:nvSpPr>
        <p:spPr>
          <a:xfrm>
            <a:off x="820133" y="982813"/>
            <a:ext cx="10350630" cy="5229060"/>
          </a:xfrm>
          <a:prstGeom prst="rect">
            <a:avLst/>
          </a:prstGeom>
        </p:spPr>
        <p:txBody>
          <a:bodyPr wrap="square">
            <a:spAutoFit/>
          </a:bodyPr>
          <a:lstStyle/>
          <a:p>
            <a:pPr algn="ctr">
              <a:lnSpc>
                <a:spcPct val="120000"/>
              </a:lnSpc>
              <a:spcBef>
                <a:spcPts val="0"/>
              </a:spcBef>
            </a:pPr>
            <a:r>
              <a:rPr lang="en-US" sz="2000" dirty="0">
                <a:latin typeface="Helvetica" pitchFamily="2" charset="0"/>
              </a:rPr>
              <a:t>FOCUS, FOCUS, FOCUS</a:t>
            </a:r>
          </a:p>
          <a:p>
            <a:pPr>
              <a:lnSpc>
                <a:spcPct val="120000"/>
              </a:lnSpc>
              <a:spcBef>
                <a:spcPts val="0"/>
              </a:spcBef>
            </a:pPr>
            <a:endParaRPr lang="en-US" sz="2000" b="1" dirty="0">
              <a:latin typeface="Helvetica" pitchFamily="2"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MISSION: “Exploring the potential future(s) of our denomination in light of General Conference and subsequent annual, jurisdictional, and central conference actions”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VISION: “Maximize the presence of a United Methodist witness in as many places in the world as possible, that allows for as much contextual differentiation as possible, and that balances an approach to different theological understandings of human sexuality with a desire for as much unity as possible” </a:t>
            </a:r>
          </a:p>
          <a:p>
            <a:pPr>
              <a:lnSpc>
                <a:spcPct val="120000"/>
              </a:lnSpc>
              <a:spcBef>
                <a:spcPts val="0"/>
              </a:spcBef>
            </a:pPr>
            <a:endParaRPr lang="en-US" sz="2000" dirty="0">
              <a:latin typeface="Helvetica" panose="020B0604020202020204" pitchFamily="34" charset="0"/>
              <a:cs typeface="Helvetica" panose="020B0604020202020204" pitchFamily="34" charset="0"/>
            </a:endParaRPr>
          </a:p>
          <a:p>
            <a:pPr>
              <a:lnSpc>
                <a:spcPct val="120000"/>
              </a:lnSpc>
              <a:spcBef>
                <a:spcPts val="0"/>
              </a:spcBef>
            </a:pPr>
            <a:r>
              <a:rPr lang="en-US" sz="2000" dirty="0">
                <a:latin typeface="Helvetica" panose="020B0604020202020204" pitchFamily="34" charset="0"/>
                <a:cs typeface="Helvetica" panose="020B0604020202020204" pitchFamily="34" charset="0"/>
              </a:rPr>
              <a:t>SCOPE: “Be open to new ways of embodying unity that moves us beyond where we are in the present impasse and cycle of action and reaction around ministry and human sexuality… Give consideration to greater freedom and flexibility to a future United Methodist Church that will redefine our present </a:t>
            </a:r>
            <a:r>
              <a:rPr lang="en-US" sz="2000" dirty="0" err="1">
                <a:latin typeface="Helvetica" panose="020B0604020202020204" pitchFamily="34" charset="0"/>
                <a:cs typeface="Helvetica" panose="020B0604020202020204" pitchFamily="34" charset="0"/>
              </a:rPr>
              <a:t>connectionality</a:t>
            </a:r>
            <a:r>
              <a:rPr lang="en-US" sz="2000" dirty="0">
                <a:latin typeface="Helvetica" panose="020B0604020202020204" pitchFamily="34" charset="0"/>
                <a:cs typeface="Helvetica" panose="020B0604020202020204" pitchFamily="34" charset="0"/>
              </a:rPr>
              <a:t>” </a:t>
            </a:r>
            <a:endParaRPr lang="en-US"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20620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a:t>
            </a:fld>
            <a:endParaRPr lang="en-US" dirty="0"/>
          </a:p>
        </p:txBody>
      </p:sp>
      <p:sp>
        <p:nvSpPr>
          <p:cNvPr id="4" name="Content Placeholder 2">
            <a:extLst>
              <a:ext uri="{FF2B5EF4-FFF2-40B4-BE49-F238E27FC236}">
                <a16:creationId xmlns:a16="http://schemas.microsoft.com/office/drawing/2014/main" xmlns="" id="{CF075764-809A-4C13-A19E-797AF2C7A9A2}"/>
              </a:ext>
            </a:extLst>
          </p:cNvPr>
          <p:cNvSpPr txBox="1">
            <a:spLocks/>
          </p:cNvSpPr>
          <p:nvPr/>
        </p:nvSpPr>
        <p:spPr>
          <a:xfrm>
            <a:off x="678730" y="1315879"/>
            <a:ext cx="10586301" cy="5316717"/>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400" dirty="0">
                <a:latin typeface="Helvetica" pitchFamily="2" charset="0"/>
              </a:rPr>
              <a:t>Welcome &amp; Opening Prayer</a:t>
            </a:r>
          </a:p>
          <a:p>
            <a:r>
              <a:rPr lang="en-US" sz="2400" dirty="0">
                <a:latin typeface="Helvetica" pitchFamily="2" charset="0"/>
              </a:rPr>
              <a:t>Goals &amp; Terms</a:t>
            </a:r>
          </a:p>
          <a:p>
            <a:r>
              <a:rPr lang="en-US" sz="2400" dirty="0">
                <a:latin typeface="Helvetica" pitchFamily="2" charset="0"/>
              </a:rPr>
              <a:t>How Did We Get Here?</a:t>
            </a:r>
          </a:p>
          <a:p>
            <a:r>
              <a:rPr lang="en-US" sz="2400" dirty="0">
                <a:latin typeface="Helvetica" pitchFamily="2" charset="0"/>
              </a:rPr>
              <a:t>Overview of The Way Forward</a:t>
            </a:r>
          </a:p>
          <a:p>
            <a:r>
              <a:rPr lang="en-US" sz="2400" dirty="0">
                <a:latin typeface="Helvetica" pitchFamily="2" charset="0"/>
              </a:rPr>
              <a:t>Parable for Today </a:t>
            </a:r>
          </a:p>
          <a:p>
            <a:r>
              <a:rPr lang="en-US" sz="2400" dirty="0">
                <a:latin typeface="Helvetica" pitchFamily="2" charset="0"/>
              </a:rPr>
              <a:t>One Church Plan Overview</a:t>
            </a:r>
          </a:p>
          <a:p>
            <a:r>
              <a:rPr lang="en-US" sz="2400" dirty="0">
                <a:latin typeface="Helvetica" pitchFamily="2" charset="0"/>
              </a:rPr>
              <a:t>Connectional Conference Plan Overview</a:t>
            </a:r>
          </a:p>
          <a:p>
            <a:r>
              <a:rPr lang="en-US" sz="2400" dirty="0">
                <a:latin typeface="Helvetica" pitchFamily="2" charset="0"/>
              </a:rPr>
              <a:t>Traditionalist Plan Overview</a:t>
            </a:r>
          </a:p>
          <a:p>
            <a:r>
              <a:rPr lang="en-US" sz="2400" dirty="0">
                <a:latin typeface="Helvetica" pitchFamily="2" charset="0"/>
              </a:rPr>
              <a:t>What’s Happening Now?/What’s Next?</a:t>
            </a:r>
          </a:p>
          <a:p>
            <a:r>
              <a:rPr lang="en-US" sz="2400" dirty="0">
                <a:latin typeface="Helvetica" pitchFamily="2" charset="0"/>
              </a:rPr>
              <a:t>Closing Prayer</a:t>
            </a:r>
          </a:p>
          <a:p>
            <a:endParaRPr lang="en-US" dirty="0"/>
          </a:p>
        </p:txBody>
      </p:sp>
      <p:sp>
        <p:nvSpPr>
          <p:cNvPr id="5" name="Rectangle 4">
            <a:extLst>
              <a:ext uri="{FF2B5EF4-FFF2-40B4-BE49-F238E27FC236}">
                <a16:creationId xmlns:a16="http://schemas.microsoft.com/office/drawing/2014/main" xmlns="" id="{7EB5A324-2BAD-46E8-A8B4-D18E54439ECD}"/>
              </a:ext>
            </a:extLst>
          </p:cNvPr>
          <p:cNvSpPr/>
          <p:nvPr/>
        </p:nvSpPr>
        <p:spPr>
          <a:xfrm>
            <a:off x="2997724" y="87899"/>
            <a:ext cx="4575142" cy="5232202"/>
          </a:xfrm>
          <a:prstGeom prst="rect">
            <a:avLst/>
          </a:prstGeom>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Agenda</a:t>
            </a:r>
          </a:p>
          <a:p>
            <a:pPr algn="ct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dirty="0">
              <a:latin typeface="Calibri" panose="020F0502020204030204" pitchFamily="34" charset="0"/>
              <a:ea typeface="Calibri" panose="020F0502020204030204" pitchFamily="34" charset="0"/>
              <a:cs typeface="Times New Roman" panose="02020603050405020304" pitchFamily="18" charset="0"/>
            </a:endParaRP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5367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650" y="76200"/>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D911BD7-9AA3-477E-89A4-571BCE4C83BA}" type="slidenum">
              <a:rPr lang="en-US" smtClean="0"/>
              <a:pPr/>
              <a:t>20</a:t>
            </a:fld>
            <a:endParaRPr lang="en-US" dirty="0"/>
          </a:p>
        </p:txBody>
      </p:sp>
      <p:sp>
        <p:nvSpPr>
          <p:cNvPr id="4" name="Rectangle 3">
            <a:extLst>
              <a:ext uri="{FF2B5EF4-FFF2-40B4-BE49-F238E27FC236}">
                <a16:creationId xmlns:a16="http://schemas.microsoft.com/office/drawing/2014/main" xmlns="" id="{072E3AA3-51EE-4AEA-A4B7-26764F1BD858}"/>
              </a:ext>
            </a:extLst>
          </p:cNvPr>
          <p:cNvSpPr/>
          <p:nvPr/>
        </p:nvSpPr>
        <p:spPr>
          <a:xfrm>
            <a:off x="688157" y="945106"/>
            <a:ext cx="10350630" cy="5601533"/>
          </a:xfrm>
          <a:prstGeom prst="rect">
            <a:avLst/>
          </a:prstGeom>
        </p:spPr>
        <p:txBody>
          <a:bodyPr wrap="square">
            <a:spAutoFit/>
          </a:bodyPr>
          <a:lstStyle/>
          <a:p>
            <a:pPr algn="ctr">
              <a:lnSpc>
                <a:spcPct val="120000"/>
              </a:lnSpc>
              <a:spcBef>
                <a:spcPts val="0"/>
              </a:spcBef>
            </a:pPr>
            <a:r>
              <a:rPr lang="en-US" sz="2000" dirty="0">
                <a:latin typeface="Helvetica" panose="020B0604020202020204" pitchFamily="34" charset="0"/>
                <a:cs typeface="Helvetica" panose="020B0604020202020204" pitchFamily="34" charset="0"/>
              </a:rPr>
              <a:t>THE PRINCIPLES OF A WAY FORWARD</a:t>
            </a:r>
          </a:p>
          <a:p>
            <a:pPr algn="ctr">
              <a:lnSpc>
                <a:spcPct val="120000"/>
              </a:lnSpc>
              <a:spcBef>
                <a:spcPts val="0"/>
              </a:spcBef>
            </a:pPr>
            <a:endParaRPr lang="en-US" sz="2000" dirty="0">
              <a:latin typeface="Helvetica" panose="020B0604020202020204" pitchFamily="34" charset="0"/>
              <a:cs typeface="Helvetica" panose="020B0604020202020204" pitchFamily="34" charset="0"/>
            </a:endParaRP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Fruitfulness in Mission is First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Multiplying Wesleyan Witness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Operating out of a “Heart of Peace”</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Allow for Contextualization of Structure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Creating “Space"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Simplicity of Proposal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Resolution of Impasse </a:t>
            </a:r>
          </a:p>
          <a:p>
            <a:pPr marL="342900" indent="-342900">
              <a:spcBef>
                <a:spcPts val="1200"/>
              </a:spcBef>
              <a:spcAft>
                <a:spcPts val="12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Working with the Council of Bishops to prepare for General Conference </a:t>
            </a:r>
            <a:endParaRPr lang="en-US" sz="20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xmlns="" val="679452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7650" y="76200"/>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BD911BD7-9AA3-477E-89A4-571BCE4C83BA}" type="slidenum">
              <a:rPr lang="en-US" smtClean="0"/>
              <a:pPr/>
              <a:t>21</a:t>
            </a:fld>
            <a:endParaRPr lang="en-US" dirty="0"/>
          </a:p>
        </p:txBody>
      </p:sp>
      <p:sp>
        <p:nvSpPr>
          <p:cNvPr id="4" name="Rectangle 3">
            <a:extLst>
              <a:ext uri="{FF2B5EF4-FFF2-40B4-BE49-F238E27FC236}">
                <a16:creationId xmlns:a16="http://schemas.microsoft.com/office/drawing/2014/main" xmlns="" id="{072E3AA3-51EE-4AEA-A4B7-26764F1BD858}"/>
              </a:ext>
            </a:extLst>
          </p:cNvPr>
          <p:cNvSpPr/>
          <p:nvPr/>
        </p:nvSpPr>
        <p:spPr>
          <a:xfrm>
            <a:off x="688157" y="945106"/>
            <a:ext cx="10350630" cy="427425"/>
          </a:xfrm>
          <a:prstGeom prst="rect">
            <a:avLst/>
          </a:prstGeom>
        </p:spPr>
        <p:txBody>
          <a:bodyPr wrap="square">
            <a:spAutoFit/>
          </a:bodyPr>
          <a:lstStyle/>
          <a:p>
            <a:pPr algn="ctr">
              <a:lnSpc>
                <a:spcPct val="120000"/>
              </a:lnSpc>
              <a:spcBef>
                <a:spcPts val="0"/>
              </a:spcBef>
            </a:pPr>
            <a:r>
              <a:rPr lang="en-US" sz="2000" dirty="0">
                <a:latin typeface="Helvetica" panose="020B0604020202020204" pitchFamily="34" charset="0"/>
                <a:cs typeface="Helvetica" panose="020B0604020202020204" pitchFamily="34" charset="0"/>
              </a:rPr>
              <a:t>PREPARING FOR A WAY FORWARD: </a:t>
            </a:r>
            <a:r>
              <a:rPr lang="en-US" sz="2000" dirty="0"/>
              <a:t>Study “The Anatomy of Peace”</a:t>
            </a:r>
            <a:endParaRPr lang="en-US" sz="2000" b="1" dirty="0">
              <a:latin typeface="Helvetica" panose="020B0604020202020204" pitchFamily="34" charset="0"/>
              <a:cs typeface="Helvetica" panose="020B0604020202020204" pitchFamily="34" charset="0"/>
            </a:endParaRPr>
          </a:p>
        </p:txBody>
      </p:sp>
      <p:sp>
        <p:nvSpPr>
          <p:cNvPr id="5" name="Rectangle 4">
            <a:extLst>
              <a:ext uri="{FF2B5EF4-FFF2-40B4-BE49-F238E27FC236}">
                <a16:creationId xmlns:a16="http://schemas.microsoft.com/office/drawing/2014/main" xmlns="" id="{D9139262-5D89-4E17-8A57-AFE58D37E769}"/>
              </a:ext>
            </a:extLst>
          </p:cNvPr>
          <p:cNvSpPr/>
          <p:nvPr/>
        </p:nvSpPr>
        <p:spPr>
          <a:xfrm>
            <a:off x="1056922" y="1752807"/>
            <a:ext cx="6096000" cy="4524315"/>
          </a:xfrm>
          <a:prstGeom prst="rect">
            <a:avLst/>
          </a:prstGeom>
        </p:spPr>
        <p:txBody>
          <a:bodyPr>
            <a:spAutoFit/>
          </a:bodyPr>
          <a:lstStyle/>
          <a:p>
            <a:r>
              <a:rPr lang="en-US" dirty="0">
                <a:latin typeface="Arial" panose="020B0604020202020204" pitchFamily="34" charset="0"/>
              </a:rPr>
              <a:t>If we are truly committed to peacemaking — not just to proving ourselves right, the first thing we must do is to step out of the box that traps us in attitudes and behaviors that demonize others and work for a heart that is at peace. Then we must build relationships, both with others who might be able to influence the situation and with those we have treated as enemies. As we listen to and learn from those with whom we have been in conflict, they may become more open to our attempts to communicate our experience and point of view. When we more fully understand one another, we will be in a much better position to deal with the things that are going wrong and work together to make things go right. The most time and effort should be spent at the beginning steps of this process, which Yusuf and </a:t>
            </a:r>
            <a:r>
              <a:rPr lang="en-US" dirty="0" err="1">
                <a:latin typeface="Arial" panose="020B0604020202020204" pitchFamily="34" charset="0"/>
              </a:rPr>
              <a:t>Avi</a:t>
            </a:r>
            <a:r>
              <a:rPr lang="en-US" dirty="0">
                <a:latin typeface="Arial" panose="020B0604020202020204" pitchFamily="34" charset="0"/>
              </a:rPr>
              <a:t> present as a “Peacemaking Pyramid” (p. 211).</a:t>
            </a:r>
            <a:endParaRPr lang="en-US" dirty="0"/>
          </a:p>
        </p:txBody>
      </p:sp>
      <p:pic>
        <p:nvPicPr>
          <p:cNvPr id="1030" name="Picture 6" descr="https://gbod-assets.s3.amazonaws.com/legacy/kintera-images/family-ministry/anatomy_peace_cover.png">
            <a:extLst>
              <a:ext uri="{FF2B5EF4-FFF2-40B4-BE49-F238E27FC236}">
                <a16:creationId xmlns:a16="http://schemas.microsoft.com/office/drawing/2014/main" xmlns="" id="{AAEB817D-9F67-4F0A-9902-5846DBE4E7E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25904" y="1591247"/>
            <a:ext cx="4854377" cy="4854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20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22</a:t>
            </a:fld>
            <a:endParaRPr lang="en-US" dirty="0"/>
          </a:p>
        </p:txBody>
      </p:sp>
      <p:sp>
        <p:nvSpPr>
          <p:cNvPr id="8" name="Rectangle 7">
            <a:extLst>
              <a:ext uri="{FF2B5EF4-FFF2-40B4-BE49-F238E27FC236}">
                <a16:creationId xmlns:a16="http://schemas.microsoft.com/office/drawing/2014/main" xmlns="" id="{ED8C41BD-113F-4B92-B211-CD7767004FB9}"/>
              </a:ext>
            </a:extLst>
          </p:cNvPr>
          <p:cNvSpPr/>
          <p:nvPr/>
        </p:nvSpPr>
        <p:spPr>
          <a:xfrm>
            <a:off x="1866507" y="968483"/>
            <a:ext cx="7937369" cy="4951550"/>
          </a:xfrm>
          <a:prstGeom prst="rect">
            <a:avLst/>
          </a:prstGeom>
        </p:spPr>
        <p:txBody>
          <a:bodyPr wrap="square">
            <a:spAutoFit/>
          </a:bodyPr>
          <a:lstStyle/>
          <a:p>
            <a:pPr algn="ctr"/>
            <a:r>
              <a:rPr lang="en-US" sz="2000" dirty="0">
                <a:latin typeface="Helvetica" panose="020B0604020202020204" pitchFamily="34" charset="0"/>
                <a:cs typeface="Helvetica" panose="020B0604020202020204" pitchFamily="34" charset="0"/>
              </a:rPr>
              <a:t>LEARNED VALUES</a:t>
            </a:r>
          </a:p>
          <a:p>
            <a:pPr marL="342900" indent="-342900">
              <a:buFont typeface="Arial" panose="020B0604020202020204" pitchFamily="34" charset="0"/>
              <a:buChar char="•"/>
            </a:pPr>
            <a:r>
              <a:rPr lang="en-US" sz="2000" dirty="0">
                <a:latin typeface="Helvetica" panose="020B0604020202020204" pitchFamily="34" charset="0"/>
                <a:cs typeface="Helvetica" panose="020B0604020202020204" pitchFamily="34" charset="0"/>
              </a:rPr>
              <a:t>We value pushing the pendulum toward looser on structure and contextualization and tighter on naming the essentials of theology and doctrine.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We wish to honor differences in practices and non-essentials for the sake of contextual mission.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We value simpler structure and processes and a thinner Book of Discipline.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We value remaining connected in mission.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We support the freedom to contextualize.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We are exploring many creative ways of living together including “branches,” “umbrella plans,” “affiliated connections,” “federated relationships,” and more</a:t>
            </a:r>
          </a:p>
        </p:txBody>
      </p:sp>
      <p:sp>
        <p:nvSpPr>
          <p:cNvPr id="9" name="Rectangle 8">
            <a:extLst>
              <a:ext uri="{FF2B5EF4-FFF2-40B4-BE49-F238E27FC236}">
                <a16:creationId xmlns:a16="http://schemas.microsoft.com/office/drawing/2014/main" xmlns="" id="{E74A2FF4-0FA1-4AB6-8911-6525F1FF43C7}"/>
              </a:ext>
            </a:extLst>
          </p:cNvPr>
          <p:cNvSpPr/>
          <p:nvPr/>
        </p:nvSpPr>
        <p:spPr>
          <a:xfrm>
            <a:off x="285750" y="28882"/>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260776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23</a:t>
            </a:fld>
            <a:endParaRPr lang="en-US" dirty="0"/>
          </a:p>
        </p:txBody>
      </p:sp>
      <p:sp>
        <p:nvSpPr>
          <p:cNvPr id="8" name="Rectangle 7">
            <a:extLst>
              <a:ext uri="{FF2B5EF4-FFF2-40B4-BE49-F238E27FC236}">
                <a16:creationId xmlns:a16="http://schemas.microsoft.com/office/drawing/2014/main" xmlns="" id="{ED8C41BD-113F-4B92-B211-CD7767004FB9}"/>
              </a:ext>
            </a:extLst>
          </p:cNvPr>
          <p:cNvSpPr/>
          <p:nvPr/>
        </p:nvSpPr>
        <p:spPr>
          <a:xfrm>
            <a:off x="2017336" y="1149432"/>
            <a:ext cx="7937369" cy="4939814"/>
          </a:xfrm>
          <a:prstGeom prst="rect">
            <a:avLst/>
          </a:prstGeom>
        </p:spPr>
        <p:txBody>
          <a:bodyPr wrap="square">
            <a:spAutoFit/>
          </a:bodyPr>
          <a:lstStyle/>
          <a:p>
            <a:pPr algn="ctr"/>
            <a:r>
              <a:rPr lang="en-US" sz="2000" dirty="0">
                <a:latin typeface="Helvetica" panose="020B0604020202020204" pitchFamily="34" charset="0"/>
                <a:cs typeface="Helvetica" panose="020B0604020202020204" pitchFamily="34" charset="0"/>
              </a:rPr>
              <a:t>OUR GLOBAL CONTEXT</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Concerns and goals related to human sexuality vary widely across the globe.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landscape in our Central Conferences is very different from the U.S. landscape.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Conferences are not of one mind on ordination and marriage of LGBTQ persons.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The global context is complex due to cultural, civic, and legal restrictions and freedoms that differ.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Some changes within the U.S. church may pose a potential threat to the vital mission of our Central Conferences. </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Understanding and honoring the nuances of each central conference is critical.</a:t>
            </a:r>
          </a:p>
        </p:txBody>
      </p:sp>
      <p:sp>
        <p:nvSpPr>
          <p:cNvPr id="9" name="Rectangle 8">
            <a:extLst>
              <a:ext uri="{FF2B5EF4-FFF2-40B4-BE49-F238E27FC236}">
                <a16:creationId xmlns:a16="http://schemas.microsoft.com/office/drawing/2014/main" xmlns="" id="{E74A2FF4-0FA1-4AB6-8911-6525F1FF43C7}"/>
              </a:ext>
            </a:extLst>
          </p:cNvPr>
          <p:cNvSpPr/>
          <p:nvPr/>
        </p:nvSpPr>
        <p:spPr>
          <a:xfrm>
            <a:off x="285750" y="28882"/>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109807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24</a:t>
            </a:fld>
            <a:endParaRPr lang="en-US" dirty="0"/>
          </a:p>
        </p:txBody>
      </p:sp>
      <p:sp>
        <p:nvSpPr>
          <p:cNvPr id="8" name="Rectangle 7">
            <a:extLst>
              <a:ext uri="{FF2B5EF4-FFF2-40B4-BE49-F238E27FC236}">
                <a16:creationId xmlns:a16="http://schemas.microsoft.com/office/drawing/2014/main" xmlns="" id="{ED8C41BD-113F-4B92-B211-CD7767004FB9}"/>
              </a:ext>
            </a:extLst>
          </p:cNvPr>
          <p:cNvSpPr/>
          <p:nvPr/>
        </p:nvSpPr>
        <p:spPr>
          <a:xfrm>
            <a:off x="2017336" y="1536987"/>
            <a:ext cx="7937369" cy="2015936"/>
          </a:xfrm>
          <a:prstGeom prst="rect">
            <a:avLst/>
          </a:prstGeom>
        </p:spPr>
        <p:txBody>
          <a:bodyPr wrap="square">
            <a:spAutoFit/>
          </a:bodyPr>
          <a:lstStyle/>
          <a:p>
            <a:pPr algn="ctr"/>
            <a:r>
              <a:rPr lang="en-US" sz="2000" dirty="0">
                <a:latin typeface="Helvetica" panose="020B0604020202020204" pitchFamily="34" charset="0"/>
                <a:cs typeface="Helvetica" panose="020B0604020202020204" pitchFamily="34" charset="0"/>
              </a:rPr>
              <a:t>THE FINAL REPORT</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English, French, Portuguese, and Swahili translations are available to read</a:t>
            </a:r>
          </a:p>
          <a:p>
            <a:pPr marL="342900" indent="-342900">
              <a:spcBef>
                <a:spcPts val="600"/>
              </a:spcBef>
              <a:spcAft>
                <a:spcPts val="600"/>
              </a:spcAft>
              <a:buFont typeface="Arial" panose="020B0604020202020204" pitchFamily="34" charset="0"/>
              <a:buChar char="•"/>
            </a:pPr>
            <a:r>
              <a:rPr lang="en-US" sz="2000" dirty="0">
                <a:latin typeface="Helvetica" panose="020B0604020202020204" pitchFamily="34" charset="0"/>
                <a:cs typeface="Helvetica" panose="020B0604020202020204" pitchFamily="34" charset="0"/>
              </a:rPr>
              <a:t>Released on July 31, 2018</a:t>
            </a:r>
          </a:p>
          <a:p>
            <a:pPr marL="342900" indent="-342900">
              <a:spcBef>
                <a:spcPts val="600"/>
              </a:spcBef>
              <a:spcAft>
                <a:spcPts val="600"/>
              </a:spcAft>
              <a:buFont typeface="Arial" panose="020B0604020202020204" pitchFamily="34" charset="0"/>
              <a:buChar char="•"/>
            </a:pPr>
            <a:r>
              <a:rPr lang="en-US" sz="2000" b="1" u="sng" dirty="0">
                <a:latin typeface="Helvetica" panose="020B0604020202020204" pitchFamily="34" charset="0"/>
                <a:cs typeface="Helvetica" panose="020B0604020202020204" pitchFamily="34" charset="0"/>
                <a:hlinkClick r:id="rId2">
                  <a:extLst>
                    <a:ext uri="{A12FA001-AC4F-418D-AE19-62706E023703}">
                      <ahyp:hlinkClr xmlns:ahyp="http://schemas.microsoft.com/office/drawing/2018/hyperlinkcolor" xmlns="" val="tx"/>
                    </a:ext>
                  </a:extLst>
                </a:hlinkClick>
              </a:rPr>
              <a:t>Here is the link</a:t>
            </a:r>
            <a:r>
              <a:rPr lang="en-US" sz="2000" dirty="0">
                <a:latin typeface="Helvetica" panose="020B0604020202020204" pitchFamily="34" charset="0"/>
                <a:cs typeface="Helvetica" panose="020B0604020202020204" pitchFamily="34" charset="0"/>
              </a:rPr>
              <a:t> to the English Version.</a:t>
            </a:r>
          </a:p>
        </p:txBody>
      </p:sp>
      <p:sp>
        <p:nvSpPr>
          <p:cNvPr id="9" name="Rectangle 8">
            <a:extLst>
              <a:ext uri="{FF2B5EF4-FFF2-40B4-BE49-F238E27FC236}">
                <a16:creationId xmlns:a16="http://schemas.microsoft.com/office/drawing/2014/main" xmlns="" id="{E74A2FF4-0FA1-4AB6-8911-6525F1FF43C7}"/>
              </a:ext>
            </a:extLst>
          </p:cNvPr>
          <p:cNvSpPr/>
          <p:nvPr/>
        </p:nvSpPr>
        <p:spPr>
          <a:xfrm>
            <a:off x="285750" y="28882"/>
            <a:ext cx="11620500" cy="1508105"/>
          </a:xfrm>
          <a:prstGeom prst="rect">
            <a:avLst/>
          </a:prstGeom>
        </p:spPr>
        <p:txBody>
          <a:bodyPr wrap="square">
            <a:spAutoFit/>
          </a:bodyPr>
          <a:lstStyle/>
          <a:p>
            <a:pPr algn="ctr">
              <a:spcAft>
                <a:spcPts val="2400"/>
              </a:spcAft>
            </a:pPr>
            <a:r>
              <a:rPr lang="en-US" sz="5400" b="1" dirty="0">
                <a:latin typeface="Calibri" panose="020F0502020204030204" pitchFamily="34" charset="0"/>
                <a:ea typeface="Calibri" panose="020F0502020204030204" pitchFamily="34" charset="0"/>
                <a:cs typeface="Times New Roman" panose="02020603050405020304" pitchFamily="18" charset="0"/>
              </a:rPr>
              <a:t>Commission on A Way Forward </a:t>
            </a:r>
          </a:p>
          <a:p>
            <a:pPr>
              <a:spcAft>
                <a:spcPts val="24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349815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25</a:t>
            </a:fld>
            <a:endParaRPr lang="en-US" dirty="0"/>
          </a:p>
        </p:txBody>
      </p:sp>
      <p:sp>
        <p:nvSpPr>
          <p:cNvPr id="4" name="Content Placeholder 2">
            <a:extLst>
              <a:ext uri="{FF2B5EF4-FFF2-40B4-BE49-F238E27FC236}">
                <a16:creationId xmlns:a16="http://schemas.microsoft.com/office/drawing/2014/main" xmlns="" id="{A4FF16FC-CA4A-4FC7-962D-9216C27DAC09}"/>
              </a:ext>
            </a:extLst>
          </p:cNvPr>
          <p:cNvSpPr txBox="1">
            <a:spLocks/>
          </p:cNvSpPr>
          <p:nvPr/>
        </p:nvSpPr>
        <p:spPr>
          <a:xfrm>
            <a:off x="1479158" y="1582133"/>
            <a:ext cx="8259580" cy="33350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latin typeface="Helvetica" pitchFamily="2" charset="0"/>
                <a:hlinkClick r:id="rId2">
                  <a:extLst>
                    <a:ext uri="{A12FA001-AC4F-418D-AE19-62706E023703}">
                      <ahyp:hlinkClr xmlns:ahyp="http://schemas.microsoft.com/office/drawing/2018/hyperlinkcolor" xmlns="" val="tx"/>
                    </a:ext>
                  </a:extLst>
                </a:hlinkClick>
              </a:rPr>
              <a:t>https://</a:t>
            </a:r>
            <a:r>
              <a:rPr lang="en-US" dirty="0" err="1">
                <a:latin typeface="Helvetica" pitchFamily="2" charset="0"/>
                <a:hlinkClick r:id="rId2">
                  <a:extLst>
                    <a:ext uri="{A12FA001-AC4F-418D-AE19-62706E023703}">
                      <ahyp:hlinkClr xmlns:ahyp="http://schemas.microsoft.com/office/drawing/2018/hyperlinkcolor" xmlns="" val="tx"/>
                    </a:ext>
                  </a:extLst>
                </a:hlinkClick>
              </a:rPr>
              <a:t>www.youtube.com</a:t>
            </a:r>
            <a:r>
              <a:rPr lang="en-US" dirty="0">
                <a:latin typeface="Helvetica" pitchFamily="2" charset="0"/>
                <a:hlinkClick r:id="rId2">
                  <a:extLst>
                    <a:ext uri="{A12FA001-AC4F-418D-AE19-62706E023703}">
                      <ahyp:hlinkClr xmlns:ahyp="http://schemas.microsoft.com/office/drawing/2018/hyperlinkcolor" xmlns="" val="tx"/>
                    </a:ext>
                  </a:extLst>
                </a:hlinkClick>
              </a:rPr>
              <a:t>/</a:t>
            </a:r>
            <a:r>
              <a:rPr lang="en-US" dirty="0" err="1">
                <a:latin typeface="Helvetica" pitchFamily="2" charset="0"/>
                <a:hlinkClick r:id="rId2">
                  <a:extLst>
                    <a:ext uri="{A12FA001-AC4F-418D-AE19-62706E023703}">
                      <ahyp:hlinkClr xmlns:ahyp="http://schemas.microsoft.com/office/drawing/2018/hyperlinkcolor" xmlns="" val="tx"/>
                    </a:ext>
                  </a:extLst>
                </a:hlinkClick>
              </a:rPr>
              <a:t>watch?v</a:t>
            </a:r>
            <a:r>
              <a:rPr lang="en-US" dirty="0">
                <a:latin typeface="Helvetica" pitchFamily="2" charset="0"/>
                <a:hlinkClick r:id="rId2">
                  <a:extLst>
                    <a:ext uri="{A12FA001-AC4F-418D-AE19-62706E023703}">
                      <ahyp:hlinkClr xmlns:ahyp="http://schemas.microsoft.com/office/drawing/2018/hyperlinkcolor" xmlns="" val="tx"/>
                    </a:ext>
                  </a:extLst>
                </a:hlinkClick>
              </a:rPr>
              <a:t>=D8ZGS6Dpl9g&amp;feature=</a:t>
            </a:r>
            <a:r>
              <a:rPr lang="en-US" dirty="0" err="1">
                <a:latin typeface="Helvetica" pitchFamily="2" charset="0"/>
                <a:hlinkClick r:id="rId2">
                  <a:extLst>
                    <a:ext uri="{A12FA001-AC4F-418D-AE19-62706E023703}">
                      <ahyp:hlinkClr xmlns:ahyp="http://schemas.microsoft.com/office/drawing/2018/hyperlinkcolor" xmlns="" val="tx"/>
                    </a:ext>
                  </a:extLst>
                </a:hlinkClick>
              </a:rPr>
              <a:t>youtu.be</a:t>
            </a:r>
            <a:endParaRPr lang="en-US" dirty="0">
              <a:latin typeface="Helvetica" pitchFamily="2" charset="0"/>
            </a:endParaRPr>
          </a:p>
        </p:txBody>
      </p:sp>
      <p:sp>
        <p:nvSpPr>
          <p:cNvPr id="6" name="Title 1">
            <a:extLst>
              <a:ext uri="{FF2B5EF4-FFF2-40B4-BE49-F238E27FC236}">
                <a16:creationId xmlns:a16="http://schemas.microsoft.com/office/drawing/2014/main" xmlns="" id="{9D27D919-2E9E-4540-8C1F-F646F6DD6A55}"/>
              </a:ext>
            </a:extLst>
          </p:cNvPr>
          <p:cNvSpPr txBox="1">
            <a:spLocks/>
          </p:cNvSpPr>
          <p:nvPr/>
        </p:nvSpPr>
        <p:spPr bwMode="auto">
          <a:xfrm>
            <a:off x="1479158" y="727697"/>
            <a:ext cx="8038214"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 Parable for Today</a:t>
            </a:r>
          </a:p>
        </p:txBody>
      </p:sp>
      <p:sp>
        <p:nvSpPr>
          <p:cNvPr id="7" name="Content Placeholder 2">
            <a:extLst>
              <a:ext uri="{FF2B5EF4-FFF2-40B4-BE49-F238E27FC236}">
                <a16:creationId xmlns:a16="http://schemas.microsoft.com/office/drawing/2014/main" xmlns="" id="{15905381-64BB-48C6-8BD3-81FEF95431DA}"/>
              </a:ext>
            </a:extLst>
          </p:cNvPr>
          <p:cNvSpPr txBox="1">
            <a:spLocks/>
          </p:cNvSpPr>
          <p:nvPr/>
        </p:nvSpPr>
        <p:spPr>
          <a:xfrm>
            <a:off x="2488676" y="2323552"/>
            <a:ext cx="6860659" cy="25075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800" i="1" dirty="0">
                <a:latin typeface="Helvetica" pitchFamily="2" charset="0"/>
              </a:rPr>
              <a:t>“Working together has more to do with listening carefully to each other than claiming our position and speaking clearly.”</a:t>
            </a:r>
          </a:p>
          <a:p>
            <a:pPr marL="0" indent="0" algn="r">
              <a:lnSpc>
                <a:spcPct val="150000"/>
              </a:lnSpc>
              <a:buFont typeface="Wingdings 3" charset="2"/>
              <a:buNone/>
            </a:pPr>
            <a:r>
              <a:rPr lang="en-US" sz="1400" b="1" dirty="0">
                <a:latin typeface="Helvetica" pitchFamily="2" charset="0"/>
              </a:rPr>
              <a:t>− GIL RENDLE </a:t>
            </a:r>
          </a:p>
        </p:txBody>
      </p:sp>
      <p:sp>
        <p:nvSpPr>
          <p:cNvPr id="8" name="TextBox 7">
            <a:extLst>
              <a:ext uri="{FF2B5EF4-FFF2-40B4-BE49-F238E27FC236}">
                <a16:creationId xmlns:a16="http://schemas.microsoft.com/office/drawing/2014/main" xmlns="" id="{202BF6EA-7065-4EF5-85DD-977D9816DAA8}"/>
              </a:ext>
            </a:extLst>
          </p:cNvPr>
          <p:cNvSpPr txBox="1"/>
          <p:nvPr/>
        </p:nvSpPr>
        <p:spPr>
          <a:xfrm>
            <a:off x="2017336" y="4732256"/>
            <a:ext cx="7331999" cy="1015663"/>
          </a:xfrm>
          <a:prstGeom prst="rect">
            <a:avLst/>
          </a:prstGeom>
          <a:noFill/>
        </p:spPr>
        <p:txBody>
          <a:bodyPr wrap="square" rtlCol="0">
            <a:spAutoFit/>
          </a:bodyPr>
          <a:lstStyle/>
          <a:p>
            <a:r>
              <a:rPr lang="en-US" sz="2000" i="1" dirty="0">
                <a:latin typeface="Helvetica" panose="020B0604020202020204" pitchFamily="34" charset="0"/>
                <a:cs typeface="Helvetica" panose="020B0604020202020204" pitchFamily="34" charset="0"/>
              </a:rPr>
              <a:t>Self-Reflection: </a:t>
            </a:r>
            <a:r>
              <a:rPr lang="en-US" sz="2000" dirty="0">
                <a:latin typeface="Helvetica" panose="020B0604020202020204" pitchFamily="34" charset="0"/>
                <a:cs typeface="Helvetica" panose="020B0604020202020204" pitchFamily="34" charset="0"/>
              </a:rPr>
              <a:t>When have you been more concerned about claiming your own position than hearing others’ interests? When do you need to listen?</a:t>
            </a:r>
          </a:p>
        </p:txBody>
      </p:sp>
    </p:spTree>
    <p:extLst>
      <p:ext uri="{BB962C8B-B14F-4D97-AF65-F5344CB8AC3E}">
        <p14:creationId xmlns:p14="http://schemas.microsoft.com/office/powerpoint/2010/main" xmlns="" val="3060924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26</a:t>
            </a:fld>
            <a:endParaRPr lang="en-US" dirty="0"/>
          </a:p>
        </p:txBody>
      </p:sp>
      <p:sp>
        <p:nvSpPr>
          <p:cNvPr id="4" name="Rectangle 3">
            <a:extLst>
              <a:ext uri="{FF2B5EF4-FFF2-40B4-BE49-F238E27FC236}">
                <a16:creationId xmlns:a16="http://schemas.microsoft.com/office/drawing/2014/main" xmlns="" id="{0BC66613-6E5B-4B53-BFDC-144927875B2F}"/>
              </a:ext>
            </a:extLst>
          </p:cNvPr>
          <p:cNvSpPr/>
          <p:nvPr/>
        </p:nvSpPr>
        <p:spPr>
          <a:xfrm>
            <a:off x="1966210" y="374379"/>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D84963E6-1888-4A0C-A4B7-913CE0D88A67}"/>
              </a:ext>
            </a:extLst>
          </p:cNvPr>
          <p:cNvSpPr txBox="1">
            <a:spLocks/>
          </p:cNvSpPr>
          <p:nvPr/>
        </p:nvSpPr>
        <p:spPr bwMode="auto">
          <a:xfrm>
            <a:off x="1844365" y="702298"/>
            <a:ext cx="8038214" cy="4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The One Church Plan</a:t>
            </a:r>
          </a:p>
        </p:txBody>
      </p:sp>
      <p:sp>
        <p:nvSpPr>
          <p:cNvPr id="6" name="Content Placeholder 2">
            <a:extLst>
              <a:ext uri="{FF2B5EF4-FFF2-40B4-BE49-F238E27FC236}">
                <a16:creationId xmlns:a16="http://schemas.microsoft.com/office/drawing/2014/main" xmlns="" id="{A0FF81FA-B336-4075-8BAD-9D0F092A5E04}"/>
              </a:ext>
            </a:extLst>
          </p:cNvPr>
          <p:cNvSpPr txBox="1">
            <a:spLocks/>
          </p:cNvSpPr>
          <p:nvPr/>
        </p:nvSpPr>
        <p:spPr>
          <a:xfrm>
            <a:off x="1844364" y="1333421"/>
            <a:ext cx="9335825" cy="526675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a:latin typeface="Helvetica" pitchFamily="2" charset="0"/>
              </a:rPr>
              <a:t>Would have the denomination recognize that marriage is between two adults, not explicitly between one man and one woman.</a:t>
            </a:r>
          </a:p>
          <a:p>
            <a:r>
              <a:rPr lang="en-US" dirty="0">
                <a:latin typeface="Helvetica" pitchFamily="2" charset="0"/>
              </a:rPr>
              <a:t>It would allow pastors to decide whether or not to preside at same-sex weddings, and it would give local churches the right to decide whether or not same-sex weddings could take place on church properties. </a:t>
            </a:r>
          </a:p>
          <a:p>
            <a:r>
              <a:rPr lang="en-US" dirty="0">
                <a:latin typeface="Helvetica" pitchFamily="2" charset="0"/>
              </a:rPr>
              <a:t>Finally, it would allow annual conferences (clergy session and Board of Ordained Ministry) to decide whether or not to ordain self-avowed, practicing homosexuals.</a:t>
            </a:r>
          </a:p>
          <a:p>
            <a:r>
              <a:rPr lang="en-US" dirty="0">
                <a:latin typeface="Helvetica" pitchFamily="2" charset="0"/>
              </a:rPr>
              <a:t>Local Church laity involvement will be able to decide whether weddings can take on church property (Church Conference votes). No vote unless the church desires change</a:t>
            </a:r>
          </a:p>
          <a:p>
            <a:r>
              <a:rPr lang="en-US" dirty="0">
                <a:latin typeface="Helvetica" pitchFamily="2" charset="0"/>
              </a:rPr>
              <a:t>Clergy will retain right to discern readiness for marriage</a:t>
            </a:r>
          </a:p>
          <a:p>
            <a:r>
              <a:rPr lang="en-US" dirty="0">
                <a:latin typeface="Helvetica" pitchFamily="2" charset="0"/>
              </a:rPr>
              <a:t>Would NOT require annual conferences to adopt Constitutional amendments.</a:t>
            </a:r>
          </a:p>
          <a:p>
            <a:endParaRPr lang="en-US" sz="22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245383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27</a:t>
            </a:fld>
            <a:endParaRPr lang="en-US" dirty="0"/>
          </a:p>
        </p:txBody>
      </p:sp>
      <p:sp>
        <p:nvSpPr>
          <p:cNvPr id="4" name="Rectangle 3">
            <a:extLst>
              <a:ext uri="{FF2B5EF4-FFF2-40B4-BE49-F238E27FC236}">
                <a16:creationId xmlns:a16="http://schemas.microsoft.com/office/drawing/2014/main" xmlns="" id="{BB8AD9FC-0358-4EBC-BFF5-AC5BDF9027BA}"/>
              </a:ext>
            </a:extLst>
          </p:cNvPr>
          <p:cNvSpPr/>
          <p:nvPr/>
        </p:nvSpPr>
        <p:spPr>
          <a:xfrm>
            <a:off x="1117167" y="447632"/>
            <a:ext cx="9323959" cy="87938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0E0F2B0A-8EF7-4463-A874-53154D25F04B}"/>
              </a:ext>
            </a:extLst>
          </p:cNvPr>
          <p:cNvSpPr txBox="1">
            <a:spLocks/>
          </p:cNvSpPr>
          <p:nvPr/>
        </p:nvSpPr>
        <p:spPr bwMode="auto">
          <a:xfrm>
            <a:off x="1216056" y="832439"/>
            <a:ext cx="8695505" cy="46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400" b="1" spc="-100" dirty="0">
                <a:latin typeface="Helvetica" pitchFamily="2" charset="0"/>
              </a:rPr>
              <a:t>The One Church Plan</a:t>
            </a:r>
          </a:p>
        </p:txBody>
      </p:sp>
      <p:sp>
        <p:nvSpPr>
          <p:cNvPr id="10" name="Content Placeholder 2">
            <a:extLst>
              <a:ext uri="{FF2B5EF4-FFF2-40B4-BE49-F238E27FC236}">
                <a16:creationId xmlns:a16="http://schemas.microsoft.com/office/drawing/2014/main" xmlns="" id="{43A12AD7-29C9-404F-B071-B3101EBFE155}"/>
              </a:ext>
            </a:extLst>
          </p:cNvPr>
          <p:cNvSpPr>
            <a:spLocks noGrp="1"/>
          </p:cNvSpPr>
          <p:nvPr/>
        </p:nvSpPr>
        <p:spPr bwMode="auto">
          <a:xfrm>
            <a:off x="1216056" y="1711825"/>
            <a:ext cx="8955465" cy="4136991"/>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400" dirty="0">
                <a:latin typeface="Helvetica" pitchFamily="2" charset="0"/>
              </a:rPr>
              <a:t>Any questions about the plan?</a:t>
            </a:r>
          </a:p>
          <a:p>
            <a:pPr>
              <a:spcBef>
                <a:spcPts val="600"/>
              </a:spcBef>
              <a:spcAft>
                <a:spcPts val="600"/>
              </a:spcAft>
            </a:pPr>
            <a:r>
              <a:rPr lang="en-US" sz="2400" dirty="0">
                <a:latin typeface="Helvetica" pitchFamily="2" charset="0"/>
              </a:rPr>
              <a:t>What can you affirm in the One Church Plan?</a:t>
            </a:r>
          </a:p>
          <a:p>
            <a:pPr>
              <a:spcBef>
                <a:spcPts val="600"/>
              </a:spcBef>
              <a:spcAft>
                <a:spcPts val="600"/>
              </a:spcAft>
            </a:pPr>
            <a:r>
              <a:rPr lang="en-US" sz="2400" dirty="0">
                <a:latin typeface="Helvetica" pitchFamily="2" charset="0"/>
              </a:rPr>
              <a:t>What about the One Church Plan raises questions?</a:t>
            </a:r>
          </a:p>
        </p:txBody>
      </p:sp>
    </p:spTree>
    <p:extLst>
      <p:ext uri="{BB962C8B-B14F-4D97-AF65-F5344CB8AC3E}">
        <p14:creationId xmlns:p14="http://schemas.microsoft.com/office/powerpoint/2010/main" xmlns="" val="212562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28</a:t>
            </a:fld>
            <a:endParaRPr lang="en-US" dirty="0"/>
          </a:p>
        </p:txBody>
      </p:sp>
      <p:sp>
        <p:nvSpPr>
          <p:cNvPr id="4" name="Rectangle 3">
            <a:extLst>
              <a:ext uri="{FF2B5EF4-FFF2-40B4-BE49-F238E27FC236}">
                <a16:creationId xmlns:a16="http://schemas.microsoft.com/office/drawing/2014/main" xmlns="" id="{02B48393-DB72-084F-BA57-81F466E5AAF0}"/>
              </a:ext>
            </a:extLst>
          </p:cNvPr>
          <p:cNvSpPr/>
          <p:nvPr/>
        </p:nvSpPr>
        <p:spPr>
          <a:xfrm>
            <a:off x="1830552" y="388904"/>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xmlns="" id="{05EC9D91-6535-7B4A-9500-53D265611EF0}"/>
              </a:ext>
            </a:extLst>
          </p:cNvPr>
          <p:cNvSpPr txBox="1">
            <a:spLocks/>
          </p:cNvSpPr>
          <p:nvPr/>
        </p:nvSpPr>
        <p:spPr bwMode="auto">
          <a:xfrm>
            <a:off x="2187576" y="762542"/>
            <a:ext cx="8038214" cy="4571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The Connectional Conference Plan</a:t>
            </a:r>
          </a:p>
        </p:txBody>
      </p:sp>
      <p:sp>
        <p:nvSpPr>
          <p:cNvPr id="6" name="Content Placeholder 2">
            <a:extLst>
              <a:ext uri="{FF2B5EF4-FFF2-40B4-BE49-F238E27FC236}">
                <a16:creationId xmlns:a16="http://schemas.microsoft.com/office/drawing/2014/main" xmlns="" id="{31B0685D-AC7D-D54E-AC8B-4697A2634EDD}"/>
              </a:ext>
            </a:extLst>
          </p:cNvPr>
          <p:cNvSpPr>
            <a:spLocks noGrp="1"/>
          </p:cNvSpPr>
          <p:nvPr/>
        </p:nvSpPr>
        <p:spPr bwMode="auto">
          <a:xfrm>
            <a:off x="1601321" y="1311262"/>
            <a:ext cx="8777590" cy="53440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400" dirty="0">
                <a:latin typeface="Helvetica" pitchFamily="2" charset="0"/>
              </a:rPr>
              <a:t>Would create three branches of the church, referred to as Connectional Conferences. </a:t>
            </a:r>
          </a:p>
          <a:p>
            <a:pPr>
              <a:spcBef>
                <a:spcPts val="600"/>
              </a:spcBef>
              <a:spcAft>
                <a:spcPts val="600"/>
              </a:spcAft>
            </a:pPr>
            <a:r>
              <a:rPr lang="en-US" sz="2400" dirty="0">
                <a:latin typeface="Helvetica" pitchFamily="2" charset="0"/>
              </a:rPr>
              <a:t>While the three branches would share responsibility and receive support from a number of general church boards and agencies and operate under a unified Council of Bishops, each branch would have a significant degree of autonomy when it comes to sexual ethics, teachings on marriage, and ordination standards.</a:t>
            </a:r>
          </a:p>
          <a:p>
            <a:pPr>
              <a:spcBef>
                <a:spcPts val="600"/>
              </a:spcBef>
              <a:spcAft>
                <a:spcPts val="600"/>
              </a:spcAft>
            </a:pPr>
            <a:r>
              <a:rPr lang="en-US" sz="2400" dirty="0">
                <a:latin typeface="Helvetica" pitchFamily="2" charset="0"/>
              </a:rPr>
              <a:t>Would require annual conferences to adopt a number of Constitutional amendments</a:t>
            </a:r>
          </a:p>
          <a:p>
            <a:pPr>
              <a:spcBef>
                <a:spcPts val="600"/>
              </a:spcBef>
              <a:spcAft>
                <a:spcPts val="600"/>
              </a:spcAft>
            </a:pPr>
            <a:r>
              <a:rPr lang="en-US" sz="2400" dirty="0">
                <a:latin typeface="Helvetica" pitchFamily="2" charset="0"/>
              </a:rPr>
              <a:t>Every Annual Conference will have to pass amendments by 2/3 of conference votes from ballots of all annual conferences</a:t>
            </a:r>
          </a:p>
        </p:txBody>
      </p:sp>
    </p:spTree>
    <p:extLst>
      <p:ext uri="{BB962C8B-B14F-4D97-AF65-F5344CB8AC3E}">
        <p14:creationId xmlns:p14="http://schemas.microsoft.com/office/powerpoint/2010/main" xmlns="" val="3138079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29</a:t>
            </a:fld>
            <a:endParaRPr lang="en-US" dirty="0"/>
          </a:p>
        </p:txBody>
      </p:sp>
      <p:sp>
        <p:nvSpPr>
          <p:cNvPr id="4" name="Rectangle 3">
            <a:extLst>
              <a:ext uri="{FF2B5EF4-FFF2-40B4-BE49-F238E27FC236}">
                <a16:creationId xmlns:a16="http://schemas.microsoft.com/office/drawing/2014/main" xmlns="" id="{02B48393-DB72-084F-BA57-81F466E5AAF0}"/>
              </a:ext>
            </a:extLst>
          </p:cNvPr>
          <p:cNvSpPr/>
          <p:nvPr/>
        </p:nvSpPr>
        <p:spPr>
          <a:xfrm>
            <a:off x="1830552" y="388904"/>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xmlns="" id="{05EC9D91-6535-7B4A-9500-53D265611EF0}"/>
              </a:ext>
            </a:extLst>
          </p:cNvPr>
          <p:cNvSpPr txBox="1">
            <a:spLocks/>
          </p:cNvSpPr>
          <p:nvPr/>
        </p:nvSpPr>
        <p:spPr bwMode="auto">
          <a:xfrm>
            <a:off x="2187576" y="762542"/>
            <a:ext cx="8038214" cy="4571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The Connectional Conference Plan</a:t>
            </a:r>
          </a:p>
        </p:txBody>
      </p:sp>
      <p:sp>
        <p:nvSpPr>
          <p:cNvPr id="6" name="Content Placeholder 2">
            <a:extLst>
              <a:ext uri="{FF2B5EF4-FFF2-40B4-BE49-F238E27FC236}">
                <a16:creationId xmlns:a16="http://schemas.microsoft.com/office/drawing/2014/main" xmlns="" id="{31B0685D-AC7D-D54E-AC8B-4697A2634EDD}"/>
              </a:ext>
            </a:extLst>
          </p:cNvPr>
          <p:cNvSpPr>
            <a:spLocks noGrp="1"/>
          </p:cNvSpPr>
          <p:nvPr/>
        </p:nvSpPr>
        <p:spPr bwMode="auto">
          <a:xfrm>
            <a:off x="1601321" y="1311262"/>
            <a:ext cx="8777590" cy="53440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400" dirty="0">
                <a:latin typeface="Helvetica" pitchFamily="2" charset="0"/>
              </a:rPr>
              <a:t>Any questions about the plan?</a:t>
            </a:r>
          </a:p>
          <a:p>
            <a:pPr>
              <a:spcBef>
                <a:spcPts val="600"/>
              </a:spcBef>
              <a:spcAft>
                <a:spcPts val="600"/>
              </a:spcAft>
            </a:pPr>
            <a:r>
              <a:rPr lang="en-US" sz="2400" dirty="0">
                <a:latin typeface="Helvetica" pitchFamily="2" charset="0"/>
              </a:rPr>
              <a:t>What can you affirm in the Connectional Conference Plan?</a:t>
            </a:r>
          </a:p>
          <a:p>
            <a:pPr>
              <a:spcBef>
                <a:spcPts val="600"/>
              </a:spcBef>
              <a:spcAft>
                <a:spcPts val="600"/>
              </a:spcAft>
            </a:pPr>
            <a:r>
              <a:rPr lang="en-US" sz="2400" dirty="0">
                <a:latin typeface="Helvetica" pitchFamily="2" charset="0"/>
              </a:rPr>
              <a:t>What about the Connectional Conference Plan raises questions?</a:t>
            </a:r>
          </a:p>
        </p:txBody>
      </p:sp>
    </p:spTree>
    <p:extLst>
      <p:ext uri="{BB962C8B-B14F-4D97-AF65-F5344CB8AC3E}">
        <p14:creationId xmlns:p14="http://schemas.microsoft.com/office/powerpoint/2010/main" xmlns="" val="87859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312688"/>
            <a:ext cx="11391900" cy="2585323"/>
          </a:xfrm>
          <a:prstGeom prst="rect">
            <a:avLst/>
          </a:prstGeom>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Goals</a:t>
            </a: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3</a:t>
            </a:fld>
            <a:endParaRPr lang="en-US" dirty="0"/>
          </a:p>
        </p:txBody>
      </p:sp>
      <p:sp>
        <p:nvSpPr>
          <p:cNvPr id="4" name="Content Placeholder 2">
            <a:extLst>
              <a:ext uri="{FF2B5EF4-FFF2-40B4-BE49-F238E27FC236}">
                <a16:creationId xmlns:a16="http://schemas.microsoft.com/office/drawing/2014/main" xmlns="" id="{072AC441-62D3-4D1D-957B-201BBEA45379}"/>
              </a:ext>
            </a:extLst>
          </p:cNvPr>
          <p:cNvSpPr txBox="1">
            <a:spLocks/>
          </p:cNvSpPr>
          <p:nvPr/>
        </p:nvSpPr>
        <p:spPr>
          <a:xfrm>
            <a:off x="472189" y="1698763"/>
            <a:ext cx="10321501" cy="30240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latin typeface="Helvetica" pitchFamily="2" charset="0"/>
              </a:rPr>
              <a:t>Understand and be able to explain The Way Forward to others</a:t>
            </a:r>
          </a:p>
          <a:p>
            <a:r>
              <a:rPr lang="en-US" sz="2800" dirty="0">
                <a:latin typeface="Helvetica" pitchFamily="2" charset="0"/>
              </a:rPr>
              <a:t>Understand the three plans from The Way Forward</a:t>
            </a:r>
          </a:p>
          <a:p>
            <a:r>
              <a:rPr lang="en-US" sz="2800" dirty="0">
                <a:latin typeface="Helvetica" pitchFamily="2" charset="0"/>
              </a:rPr>
              <a:t>Understand more about General Conference 2019</a:t>
            </a:r>
          </a:p>
          <a:p>
            <a:r>
              <a:rPr lang="en-US" sz="2800" dirty="0">
                <a:latin typeface="Helvetica" pitchFamily="2" charset="0"/>
              </a:rPr>
              <a:t>Be prepared to lead other small groups at DUMC</a:t>
            </a:r>
          </a:p>
          <a:p>
            <a:pPr marL="0" indent="0">
              <a:buNone/>
            </a:pPr>
            <a:endParaRPr lang="en-US" sz="2800" dirty="0">
              <a:latin typeface="Helvetica" pitchFamily="2" charset="0"/>
            </a:endParaRPr>
          </a:p>
          <a:p>
            <a:pPr marL="0" indent="0">
              <a:buNone/>
            </a:pPr>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1429412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30</a:t>
            </a:fld>
            <a:endParaRPr lang="en-US" dirty="0"/>
          </a:p>
        </p:txBody>
      </p:sp>
      <p:sp>
        <p:nvSpPr>
          <p:cNvPr id="4" name="Rectangle 3">
            <a:extLst>
              <a:ext uri="{FF2B5EF4-FFF2-40B4-BE49-F238E27FC236}">
                <a16:creationId xmlns:a16="http://schemas.microsoft.com/office/drawing/2014/main" xmlns="" id="{4A996296-8A33-4A1D-9566-38E9C07AFE84}"/>
              </a:ext>
            </a:extLst>
          </p:cNvPr>
          <p:cNvSpPr/>
          <p:nvPr/>
        </p:nvSpPr>
        <p:spPr>
          <a:xfrm>
            <a:off x="1318903" y="374379"/>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xmlns="" id="{31236C1F-181E-4F32-8968-A9A8010D8E30}"/>
              </a:ext>
            </a:extLst>
          </p:cNvPr>
          <p:cNvSpPr txBox="1">
            <a:spLocks/>
          </p:cNvSpPr>
          <p:nvPr/>
        </p:nvSpPr>
        <p:spPr bwMode="auto">
          <a:xfrm>
            <a:off x="1760040" y="702298"/>
            <a:ext cx="8038214" cy="45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600" b="1" spc="-100" dirty="0">
                <a:latin typeface="Helvetica" pitchFamily="2" charset="0"/>
              </a:rPr>
              <a:t>The Traditional Plan</a:t>
            </a:r>
          </a:p>
        </p:txBody>
      </p:sp>
      <p:sp>
        <p:nvSpPr>
          <p:cNvPr id="6" name="Content Placeholder 2">
            <a:extLst>
              <a:ext uri="{FF2B5EF4-FFF2-40B4-BE49-F238E27FC236}">
                <a16:creationId xmlns:a16="http://schemas.microsoft.com/office/drawing/2014/main" xmlns="" id="{B3AEAA64-BB2D-4D2E-B7F6-0BDF59C930EF}"/>
              </a:ext>
            </a:extLst>
          </p:cNvPr>
          <p:cNvSpPr txBox="1">
            <a:spLocks/>
          </p:cNvSpPr>
          <p:nvPr/>
        </p:nvSpPr>
        <p:spPr>
          <a:xfrm>
            <a:off x="894696" y="1332456"/>
            <a:ext cx="9861287" cy="536199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spcBef>
                <a:spcPts val="600"/>
              </a:spcBef>
              <a:spcAft>
                <a:spcPts val="600"/>
              </a:spcAft>
            </a:pPr>
            <a:r>
              <a:rPr lang="en-US" sz="2200" dirty="0">
                <a:latin typeface="Helvetica" pitchFamily="2" charset="0"/>
              </a:rPr>
              <a:t>Would reaffirm The United Methodist Church’s present standard on human sexuality and call for enhanced accountability standards for clergy, bishops, and annual conferences. </a:t>
            </a:r>
          </a:p>
          <a:p>
            <a:pPr>
              <a:spcBef>
                <a:spcPts val="600"/>
              </a:spcBef>
              <a:spcAft>
                <a:spcPts val="600"/>
              </a:spcAft>
            </a:pPr>
            <a:r>
              <a:rPr lang="en-US" sz="2200" dirty="0">
                <a:latin typeface="Helvetica" pitchFamily="2" charset="0"/>
              </a:rPr>
              <a:t>United Methodist clergy would not be allowed to preside at same-sex weddings, and same-sex weddings would not be allowed on United Methodist property.</a:t>
            </a:r>
          </a:p>
          <a:p>
            <a:pPr>
              <a:spcBef>
                <a:spcPts val="600"/>
              </a:spcBef>
              <a:spcAft>
                <a:spcPts val="600"/>
              </a:spcAft>
            </a:pPr>
            <a:r>
              <a:rPr lang="en-US" sz="2200" dirty="0">
                <a:latin typeface="Helvetica" pitchFamily="2" charset="0"/>
              </a:rPr>
              <a:t>Self-avowed, practicing homosexuals would not be eligible for ordination in The United Methodist Church. </a:t>
            </a:r>
          </a:p>
          <a:p>
            <a:pPr>
              <a:spcBef>
                <a:spcPts val="600"/>
              </a:spcBef>
              <a:spcAft>
                <a:spcPts val="600"/>
              </a:spcAft>
            </a:pPr>
            <a:r>
              <a:rPr lang="en-US" sz="2200" dirty="0">
                <a:latin typeface="Helvetica" pitchFamily="2" charset="0"/>
              </a:rPr>
              <a:t>Self-avowed, practicing homosexuals and performing a same-sex wedding would be a chargeable offenses.</a:t>
            </a:r>
          </a:p>
          <a:p>
            <a:pPr>
              <a:spcBef>
                <a:spcPts val="600"/>
              </a:spcBef>
              <a:spcAft>
                <a:spcPts val="600"/>
              </a:spcAft>
            </a:pPr>
            <a:r>
              <a:rPr lang="en-US" sz="2200" dirty="0">
                <a:latin typeface="Helvetica" pitchFamily="2" charset="0"/>
              </a:rPr>
              <a:t>Would NOT require annual conferences to adopt Constitutional amendments.</a:t>
            </a:r>
          </a:p>
          <a:p>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401047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911BD7-9AA3-477E-89A4-571BCE4C83BA}" type="slidenum">
              <a:rPr lang="en-US" smtClean="0"/>
              <a:pPr/>
              <a:t>31</a:t>
            </a:fld>
            <a:endParaRPr lang="en-US" dirty="0"/>
          </a:p>
        </p:txBody>
      </p:sp>
      <p:sp>
        <p:nvSpPr>
          <p:cNvPr id="4" name="Rectangle 3">
            <a:extLst>
              <a:ext uri="{FF2B5EF4-FFF2-40B4-BE49-F238E27FC236}">
                <a16:creationId xmlns:a16="http://schemas.microsoft.com/office/drawing/2014/main" xmlns="" id="{02B48393-DB72-084F-BA57-81F466E5AAF0}"/>
              </a:ext>
            </a:extLst>
          </p:cNvPr>
          <p:cNvSpPr/>
          <p:nvPr/>
        </p:nvSpPr>
        <p:spPr>
          <a:xfrm>
            <a:off x="1510041" y="411763"/>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en-US"/>
          </a:p>
        </p:txBody>
      </p:sp>
      <p:sp>
        <p:nvSpPr>
          <p:cNvPr id="5" name="Title 1">
            <a:extLst>
              <a:ext uri="{FF2B5EF4-FFF2-40B4-BE49-F238E27FC236}">
                <a16:creationId xmlns:a16="http://schemas.microsoft.com/office/drawing/2014/main" xmlns="" id="{05EC9D91-6535-7B4A-9500-53D265611EF0}"/>
              </a:ext>
            </a:extLst>
          </p:cNvPr>
          <p:cNvSpPr txBox="1">
            <a:spLocks/>
          </p:cNvSpPr>
          <p:nvPr/>
        </p:nvSpPr>
        <p:spPr bwMode="auto">
          <a:xfrm>
            <a:off x="1160054" y="762541"/>
            <a:ext cx="8038214" cy="45719"/>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a:r>
              <a:rPr lang="en-US" sz="3600" b="1" spc="-100" dirty="0">
                <a:latin typeface="Helvetica" pitchFamily="2" charset="0"/>
              </a:rPr>
              <a:t>The Traditional Plan</a:t>
            </a:r>
          </a:p>
        </p:txBody>
      </p:sp>
      <p:sp>
        <p:nvSpPr>
          <p:cNvPr id="6" name="Content Placeholder 2">
            <a:extLst>
              <a:ext uri="{FF2B5EF4-FFF2-40B4-BE49-F238E27FC236}">
                <a16:creationId xmlns:a16="http://schemas.microsoft.com/office/drawing/2014/main" xmlns="" id="{31B0685D-AC7D-D54E-AC8B-4697A2634EDD}"/>
              </a:ext>
            </a:extLst>
          </p:cNvPr>
          <p:cNvSpPr>
            <a:spLocks noGrp="1"/>
          </p:cNvSpPr>
          <p:nvPr/>
        </p:nvSpPr>
        <p:spPr bwMode="auto">
          <a:xfrm>
            <a:off x="1601321" y="1311262"/>
            <a:ext cx="8777590" cy="5344062"/>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FAA26D3D-D897-4be2-8F04-BA451C77F1D7}">
              <ma14:placeholderFlag xmlns="" xmlns:ma14="http://schemas.microsoft.com/office/mac/drawingml/2011/main" xmlns:lc="http://schemas.openxmlformats.org/drawingml/2006/lockedCanva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sz="2400" dirty="0">
                <a:latin typeface="Helvetica" pitchFamily="2" charset="0"/>
              </a:rPr>
              <a:t>Any questions about the plan?</a:t>
            </a:r>
          </a:p>
          <a:p>
            <a:pPr>
              <a:spcBef>
                <a:spcPts val="600"/>
              </a:spcBef>
              <a:spcAft>
                <a:spcPts val="600"/>
              </a:spcAft>
            </a:pPr>
            <a:r>
              <a:rPr lang="en-US" sz="2400" dirty="0">
                <a:latin typeface="Helvetica" pitchFamily="2" charset="0"/>
              </a:rPr>
              <a:t>What can you affirm in the Traditional Plan?</a:t>
            </a:r>
          </a:p>
          <a:p>
            <a:pPr>
              <a:spcBef>
                <a:spcPts val="600"/>
              </a:spcBef>
              <a:spcAft>
                <a:spcPts val="600"/>
              </a:spcAft>
            </a:pPr>
            <a:r>
              <a:rPr lang="en-US" sz="2400" dirty="0">
                <a:latin typeface="Helvetica" pitchFamily="2" charset="0"/>
              </a:rPr>
              <a:t>What about the Traditional Plan raises questions?</a:t>
            </a:r>
          </a:p>
        </p:txBody>
      </p:sp>
    </p:spTree>
    <p:extLst>
      <p:ext uri="{BB962C8B-B14F-4D97-AF65-F5344CB8AC3E}">
        <p14:creationId xmlns:p14="http://schemas.microsoft.com/office/powerpoint/2010/main" xmlns="" val="3658588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90500"/>
            <a:ext cx="12001500" cy="7571303"/>
          </a:xfrm>
          <a:prstGeom prst="rect">
            <a:avLst/>
          </a:prstGeom>
        </p:spPr>
        <p:txBody>
          <a:bodyPr wrap="square">
            <a:spAutoFit/>
          </a:bodyPr>
          <a:lstStyle/>
          <a:p>
            <a:pPr algn="ctr"/>
            <a:r>
              <a:rPr lang="en-US" sz="2800" b="1" dirty="0">
                <a:latin typeface="Helvetica" panose="020B0604020202020204" pitchFamily="34" charset="0"/>
                <a:ea typeface="Calibri" panose="020F0502020204030204" pitchFamily="34" charset="0"/>
                <a:cs typeface="Helvetica" panose="020B0604020202020204" pitchFamily="34" charset="0"/>
              </a:rPr>
              <a:t>What’s Happening Now?</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1200"/>
              </a:spcAft>
              <a:buFont typeface="Wingdings" panose="05000000000000000000" pitchFamily="2" charset="2"/>
              <a:buChar char="§"/>
            </a:pPr>
            <a:r>
              <a:rPr lang="en-US" sz="2000" dirty="0">
                <a:latin typeface="Helvetica" panose="020B0604020202020204" pitchFamily="34" charset="0"/>
                <a:ea typeface="Calibri" panose="020F0502020204030204" pitchFamily="34" charset="0"/>
                <a:cs typeface="Helvetica" panose="020B0604020202020204" pitchFamily="34" charset="0"/>
              </a:rPr>
              <a:t>The Judicial Council will meet in October to determine the constitutionality of the petitions which have been submitted to the Special Session of General Conference (Feb. 23-26, 2019 in St. Louis, MO). You can read the petitions here:</a:t>
            </a:r>
          </a:p>
          <a:p>
            <a:pPr marL="914400" lvl="1" indent="-457200">
              <a:spcAft>
                <a:spcPts val="1200"/>
              </a:spcAft>
              <a:buFont typeface="Wingdings" panose="05000000000000000000" pitchFamily="2" charset="2"/>
              <a:buChar char="ü"/>
            </a:pPr>
            <a:r>
              <a:rPr lang="en-US" sz="2000" u="sng" dirty="0">
                <a:latin typeface="Helvetica" pitchFamily="2" charset="0"/>
                <a:hlinkClick r:id="rId2">
                  <a:extLst>
                    <a:ext uri="{A12FA001-AC4F-418D-AE19-62706E023703}">
                      <ahyp:hlinkClr xmlns:ahyp="http://schemas.microsoft.com/office/drawing/2018/hyperlinkcolor" xmlns="" val="tx"/>
                    </a:ext>
                  </a:extLst>
                </a:hlinkClick>
              </a:rPr>
              <a:t>http://</a:t>
            </a:r>
            <a:r>
              <a:rPr lang="en-US" sz="2000" u="sng" dirty="0" err="1">
                <a:latin typeface="Helvetica" pitchFamily="2" charset="0"/>
                <a:hlinkClick r:id="rId2">
                  <a:extLst>
                    <a:ext uri="{A12FA001-AC4F-418D-AE19-62706E023703}">
                      <ahyp:hlinkClr xmlns:ahyp="http://schemas.microsoft.com/office/drawing/2018/hyperlinkcolor" xmlns="" val="tx"/>
                    </a:ext>
                  </a:extLst>
                </a:hlinkClick>
              </a:rPr>
              <a:t>cdnfiles.umc.org</a:t>
            </a:r>
            <a:r>
              <a:rPr lang="en-US" sz="2000" u="sng" dirty="0">
                <a:latin typeface="Helvetica" pitchFamily="2" charset="0"/>
                <a:hlinkClick r:id="rId2">
                  <a:extLst>
                    <a:ext uri="{A12FA001-AC4F-418D-AE19-62706E023703}">
                      <ahyp:hlinkClr xmlns:ahyp="http://schemas.microsoft.com/office/drawing/2018/hyperlinkcolor" xmlns="" val="tx"/>
                    </a:ext>
                  </a:extLst>
                </a:hlinkClick>
              </a:rPr>
              <a:t>/</a:t>
            </a:r>
            <a:r>
              <a:rPr lang="en-US" sz="2000" u="sng" dirty="0" err="1">
                <a:latin typeface="Helvetica" pitchFamily="2" charset="0"/>
                <a:hlinkClick r:id="rId2">
                  <a:extLst>
                    <a:ext uri="{A12FA001-AC4F-418D-AE19-62706E023703}">
                      <ahyp:hlinkClr xmlns:ahyp="http://schemas.microsoft.com/office/drawing/2018/hyperlinkcolor" xmlns="" val="tx"/>
                    </a:ext>
                  </a:extLst>
                </a:hlinkClick>
              </a:rPr>
              <a:t>Website_Properties</a:t>
            </a:r>
            <a:r>
              <a:rPr lang="en-US" sz="2000" u="sng" dirty="0">
                <a:latin typeface="Helvetica" pitchFamily="2" charset="0"/>
                <a:hlinkClick r:id="rId2">
                  <a:extLst>
                    <a:ext uri="{A12FA001-AC4F-418D-AE19-62706E023703}">
                      <ahyp:hlinkClr xmlns:ahyp="http://schemas.microsoft.com/office/drawing/2018/hyperlinkcolor" xmlns="" val="tx"/>
                    </a:ext>
                  </a:extLst>
                </a:hlinkClick>
              </a:rPr>
              <a:t>/who-we-are/judicial-council/judicial-council-dockets/docket-10-2018-12.pdf</a:t>
            </a:r>
            <a:endParaRPr lang="en-US" sz="2000" u="sng" dirty="0">
              <a:latin typeface="Helvetica" pitchFamily="2" charset="0"/>
            </a:endParaRPr>
          </a:p>
          <a:p>
            <a:pPr marL="342900" indent="-342900">
              <a:spcAft>
                <a:spcPts val="1200"/>
              </a:spcAft>
              <a:buFont typeface="Wingdings" panose="05000000000000000000" pitchFamily="2" charset="2"/>
              <a:buChar char="§"/>
            </a:pPr>
            <a:r>
              <a:rPr lang="en-US" sz="2000" dirty="0">
                <a:latin typeface="Helvetica" pitchFamily="2" charset="0"/>
              </a:rPr>
              <a:t>The WNCC Delegation is meeting. They will be reading the “Anatomy of Peace” together in preparation for the GC. They are hoping to arrive at GC with hearts of peace. Please be in prayer for the delegation.</a:t>
            </a:r>
          </a:p>
          <a:p>
            <a:pPr marL="342900" indent="-342900">
              <a:spcAft>
                <a:spcPts val="1200"/>
              </a:spcAft>
              <a:buFont typeface="Wingdings" panose="05000000000000000000" pitchFamily="2" charset="2"/>
              <a:buChar char="§"/>
            </a:pPr>
            <a:r>
              <a:rPr lang="en-US" sz="2000" dirty="0">
                <a:latin typeface="Helvetica" pitchFamily="2" charset="0"/>
              </a:rPr>
              <a:t>Other groups are also meeting and making plans for the GC and its aftermath. Some of these groups are:</a:t>
            </a:r>
          </a:p>
          <a:p>
            <a:pPr marL="800100" lvl="1" indent="-342900">
              <a:spcAft>
                <a:spcPts val="1200"/>
              </a:spcAft>
              <a:buFont typeface="Wingdings" panose="05000000000000000000" pitchFamily="2" charset="2"/>
              <a:buChar char="ü"/>
            </a:pPr>
            <a:r>
              <a:rPr lang="en-US" sz="2000" dirty="0">
                <a:latin typeface="Helvetica" pitchFamily="2" charset="0"/>
              </a:rPr>
              <a:t>Wesley Covenant Association (WCA)</a:t>
            </a:r>
          </a:p>
          <a:p>
            <a:pPr marL="800100" lvl="1" indent="-342900">
              <a:spcAft>
                <a:spcPts val="1200"/>
              </a:spcAft>
              <a:buFont typeface="Wingdings" panose="05000000000000000000" pitchFamily="2" charset="2"/>
              <a:buChar char="ü"/>
            </a:pPr>
            <a:r>
              <a:rPr lang="en-US" sz="2000" dirty="0">
                <a:latin typeface="Helvetica" pitchFamily="2" charset="0"/>
              </a:rPr>
              <a:t>Uniting Methodists</a:t>
            </a:r>
          </a:p>
          <a:p>
            <a:pPr marL="800100" lvl="1" indent="-342900">
              <a:spcAft>
                <a:spcPts val="1200"/>
              </a:spcAft>
              <a:buFont typeface="Wingdings" panose="05000000000000000000" pitchFamily="2" charset="2"/>
              <a:buChar char="ü"/>
            </a:pPr>
            <a:r>
              <a:rPr lang="en-US" sz="2000">
                <a:latin typeface="Helvetica" pitchFamily="2" charset="0"/>
              </a:rPr>
              <a:t>Reconciling Ministries </a:t>
            </a:r>
            <a:r>
              <a:rPr lang="en-US" sz="2000" dirty="0">
                <a:latin typeface="Helvetica" pitchFamily="2" charset="0"/>
              </a:rPr>
              <a:t>Network (RMN)</a:t>
            </a:r>
          </a:p>
          <a:p>
            <a:pPr marL="800100" lvl="1" indent="-342900">
              <a:spcAft>
                <a:spcPts val="1200"/>
              </a:spcAft>
              <a:buFont typeface="Wingdings" panose="05000000000000000000" pitchFamily="2" charset="2"/>
              <a:buChar char="ü"/>
            </a:pPr>
            <a:r>
              <a:rPr lang="en-US" sz="2000" dirty="0">
                <a:latin typeface="Helvetica" pitchFamily="2" charset="0"/>
              </a:rPr>
              <a:t>Good News</a:t>
            </a:r>
          </a:p>
          <a:p>
            <a:pPr marL="800100" lvl="1" indent="-342900">
              <a:spcAft>
                <a:spcPts val="1200"/>
              </a:spcAft>
              <a:buFont typeface="Wingdings" panose="05000000000000000000" pitchFamily="2" charset="2"/>
              <a:buChar char="ü"/>
            </a:pPr>
            <a:r>
              <a:rPr lang="en-US" sz="2000" dirty="0">
                <a:latin typeface="Helvetica" pitchFamily="2" charset="0"/>
              </a:rPr>
              <a:t>Confessing Movement</a:t>
            </a:r>
          </a:p>
          <a:p>
            <a:pPr marL="457200" indent="-457200">
              <a:spcAft>
                <a:spcPts val="1200"/>
              </a:spcAft>
              <a:buFont typeface="Wingdings" panose="05000000000000000000" pitchFamily="2" charset="2"/>
              <a:buChar char="§"/>
            </a:pPr>
            <a:endParaRPr lang="en-US" sz="2000" dirty="0">
              <a:latin typeface="Helvetica" pitchFamily="2" charset="0"/>
            </a:endParaRPr>
          </a:p>
          <a:p>
            <a:pPr marL="1371600" lvl="2" indent="-457200">
              <a:spcAft>
                <a:spcPts val="1200"/>
              </a:spcAft>
              <a:buFont typeface="Arial" panose="020B0604020202020204" pitchFamily="34" charset="0"/>
              <a:buChar char="•"/>
            </a:pPr>
            <a:endParaRPr lang="en-US" sz="2000" dirty="0">
              <a:latin typeface="Helvetica" panose="020B0604020202020204" pitchFamily="34" charset="0"/>
              <a:ea typeface="Calibri" panose="020F050202020403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32</a:t>
            </a:fld>
            <a:endParaRPr lang="en-US" dirty="0"/>
          </a:p>
        </p:txBody>
      </p:sp>
    </p:spTree>
    <p:extLst>
      <p:ext uri="{BB962C8B-B14F-4D97-AF65-F5344CB8AC3E}">
        <p14:creationId xmlns:p14="http://schemas.microsoft.com/office/powerpoint/2010/main" xmlns="" val="3596000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57FBF2B-06C4-4216-B46D-E20BA633DF48}"/>
              </a:ext>
            </a:extLst>
          </p:cNvPr>
          <p:cNvSpPr>
            <a:spLocks noGrp="1"/>
          </p:cNvSpPr>
          <p:nvPr>
            <p:ph type="sldNum" sz="quarter" idx="12"/>
          </p:nvPr>
        </p:nvSpPr>
        <p:spPr/>
        <p:txBody>
          <a:bodyPr/>
          <a:lstStyle/>
          <a:p>
            <a:fld id="{BD911BD7-9AA3-477E-89A4-571BCE4C83BA}" type="slidenum">
              <a:rPr lang="en-US" smtClean="0"/>
              <a:pPr/>
              <a:t>33</a:t>
            </a:fld>
            <a:endParaRPr lang="en-US" dirty="0"/>
          </a:p>
        </p:txBody>
      </p:sp>
      <p:sp>
        <p:nvSpPr>
          <p:cNvPr id="3" name="Rectangle 2">
            <a:extLst>
              <a:ext uri="{FF2B5EF4-FFF2-40B4-BE49-F238E27FC236}">
                <a16:creationId xmlns:a16="http://schemas.microsoft.com/office/drawing/2014/main" xmlns="" id="{CBF413E4-C42A-4109-8B86-B2745D9F055E}"/>
              </a:ext>
            </a:extLst>
          </p:cNvPr>
          <p:cNvSpPr/>
          <p:nvPr/>
        </p:nvSpPr>
        <p:spPr>
          <a:xfrm>
            <a:off x="1649357" y="308068"/>
            <a:ext cx="8259580" cy="747276"/>
          </a:xfrm>
          <a:prstGeom prst="rect">
            <a:avLst/>
          </a:prstGeom>
          <a:noFill/>
          <a:ln w="63500">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US" sz="5400" dirty="0">
                <a:latin typeface="Calibri" panose="020F0502020204030204" pitchFamily="34" charset="0"/>
                <a:cs typeface="Calibri" panose="020F0502020204030204" pitchFamily="34" charset="0"/>
              </a:rPr>
              <a:t>Resources</a:t>
            </a:r>
          </a:p>
        </p:txBody>
      </p:sp>
      <p:sp>
        <p:nvSpPr>
          <p:cNvPr id="5" name="TextBox 4">
            <a:hlinkClick r:id="rId2"/>
            <a:extLst>
              <a:ext uri="{FF2B5EF4-FFF2-40B4-BE49-F238E27FC236}">
                <a16:creationId xmlns:a16="http://schemas.microsoft.com/office/drawing/2014/main" xmlns="" id="{DCA02D45-090C-4907-9CB9-6BAB83C84C73}"/>
              </a:ext>
            </a:extLst>
          </p:cNvPr>
          <p:cNvSpPr txBox="1"/>
          <p:nvPr/>
        </p:nvSpPr>
        <p:spPr>
          <a:xfrm>
            <a:off x="1649357" y="1432874"/>
            <a:ext cx="6755375" cy="369332"/>
          </a:xfrm>
          <a:prstGeom prst="rect">
            <a:avLst/>
          </a:prstGeom>
          <a:noFill/>
        </p:spPr>
        <p:txBody>
          <a:bodyPr wrap="none" rtlCol="0">
            <a:spAutoFit/>
          </a:bodyPr>
          <a:lstStyle/>
          <a:p>
            <a:r>
              <a:rPr lang="en-US" dirty="0"/>
              <a:t>https://</a:t>
            </a:r>
            <a:r>
              <a:rPr lang="en-US" dirty="0" err="1"/>
              <a:t>www.wnccumc.org</a:t>
            </a:r>
            <a:r>
              <a:rPr lang="en-US" dirty="0"/>
              <a:t>/</a:t>
            </a:r>
            <a:r>
              <a:rPr lang="en-US" dirty="0" err="1"/>
              <a:t>healthyconversationsresources</a:t>
            </a:r>
            <a:endParaRPr lang="en-US" dirty="0"/>
          </a:p>
        </p:txBody>
      </p:sp>
    </p:spTree>
    <p:extLst>
      <p:ext uri="{BB962C8B-B14F-4D97-AF65-F5344CB8AC3E}">
        <p14:creationId xmlns:p14="http://schemas.microsoft.com/office/powerpoint/2010/main" xmlns="" val="262032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190500"/>
            <a:ext cx="12001500" cy="3724096"/>
          </a:xfrm>
          <a:prstGeom prst="rect">
            <a:avLst/>
          </a:prstGeom>
        </p:spPr>
        <p:txBody>
          <a:bodyPr wrap="square">
            <a:spAutoFit/>
          </a:bodyPr>
          <a:lstStyle/>
          <a:p>
            <a:pPr algn="ctr"/>
            <a:r>
              <a:rPr lang="en-US" sz="2800" b="1" dirty="0">
                <a:latin typeface="Helvetica" panose="020B0604020202020204" pitchFamily="34" charset="0"/>
                <a:ea typeface="Calibri" panose="020F0502020204030204" pitchFamily="34" charset="0"/>
                <a:cs typeface="Helvetica" panose="020B0604020202020204" pitchFamily="34" charset="0"/>
              </a:rPr>
              <a:t>Last Words and Closing Prayer</a:t>
            </a:r>
          </a:p>
          <a:p>
            <a:r>
              <a:rPr lang="en-US" dirty="0">
                <a:latin typeface="Calibri" panose="020F0502020204030204" pitchFamily="34" charset="0"/>
                <a:ea typeface="Calibri" panose="020F0502020204030204" pitchFamily="34" charset="0"/>
                <a:cs typeface="Times New Roman" panose="02020603050405020304" pitchFamily="18" charset="0"/>
              </a:rPr>
              <a:t> </a:t>
            </a:r>
          </a:p>
          <a:p>
            <a:pPr marL="457200" indent="-457200">
              <a:spcAft>
                <a:spcPts val="1200"/>
              </a:spcAft>
              <a:buFont typeface="Wingdings" panose="05000000000000000000" pitchFamily="2" charset="2"/>
              <a:buChar char="§"/>
            </a:pPr>
            <a:endParaRPr lang="en-US" sz="2000" dirty="0">
              <a:latin typeface="Helvetica" pitchFamily="2" charset="0"/>
            </a:endParaRPr>
          </a:p>
          <a:p>
            <a:pPr marL="457200" indent="-457200">
              <a:spcAft>
                <a:spcPts val="1200"/>
              </a:spcAft>
              <a:buFont typeface="Wingdings" panose="05000000000000000000" pitchFamily="2" charset="2"/>
              <a:buChar char="§"/>
            </a:pPr>
            <a:r>
              <a:rPr lang="en-US" sz="2000" dirty="0">
                <a:latin typeface="Helvetica" pitchFamily="2" charset="0"/>
              </a:rPr>
              <a:t>Bishop Ken Carter: Why the United Methodist Church Will Stay United</a:t>
            </a:r>
          </a:p>
          <a:p>
            <a:pPr lvl="2">
              <a:spcAft>
                <a:spcPts val="1200"/>
              </a:spcAft>
            </a:pPr>
            <a:r>
              <a:rPr lang="en-US" sz="2000" dirty="0">
                <a:latin typeface="Helvetica" pitchFamily="2" charset="0"/>
                <a:hlinkClick r:id="rId2">
                  <a:extLst>
                    <a:ext uri="{A12FA001-AC4F-418D-AE19-62706E023703}">
                      <ahyp:hlinkClr xmlns:ahyp="http://schemas.microsoft.com/office/drawing/2018/hyperlinkcolor" xmlns="" val="tx"/>
                    </a:ext>
                  </a:extLst>
                </a:hlinkClick>
              </a:rPr>
              <a:t>https://</a:t>
            </a:r>
            <a:r>
              <a:rPr lang="en-US" sz="2000" dirty="0" err="1">
                <a:latin typeface="Helvetica" pitchFamily="2" charset="0"/>
                <a:hlinkClick r:id="rId2">
                  <a:extLst>
                    <a:ext uri="{A12FA001-AC4F-418D-AE19-62706E023703}">
                      <ahyp:hlinkClr xmlns:ahyp="http://schemas.microsoft.com/office/drawing/2018/hyperlinkcolor" xmlns="" val="tx"/>
                    </a:ext>
                  </a:extLst>
                </a:hlinkClick>
              </a:rPr>
              <a:t>www.flumc.org</a:t>
            </a:r>
            <a:r>
              <a:rPr lang="en-US" sz="2000" dirty="0">
                <a:latin typeface="Helvetica" pitchFamily="2" charset="0"/>
                <a:hlinkClick r:id="rId2">
                  <a:extLst>
                    <a:ext uri="{A12FA001-AC4F-418D-AE19-62706E023703}">
                      <ahyp:hlinkClr xmlns:ahyp="http://schemas.microsoft.com/office/drawing/2018/hyperlinkcolor" xmlns="" val="tx"/>
                    </a:ext>
                  </a:extLst>
                </a:hlinkClick>
              </a:rPr>
              <a:t>/</a:t>
            </a:r>
            <a:r>
              <a:rPr lang="en-US" sz="2000" dirty="0" err="1">
                <a:latin typeface="Helvetica" pitchFamily="2" charset="0"/>
                <a:hlinkClick r:id="rId2">
                  <a:extLst>
                    <a:ext uri="{A12FA001-AC4F-418D-AE19-62706E023703}">
                      <ahyp:hlinkClr xmlns:ahyp="http://schemas.microsoft.com/office/drawing/2018/hyperlinkcolor" xmlns="" val="tx"/>
                    </a:ext>
                  </a:extLst>
                </a:hlinkClick>
              </a:rPr>
              <a:t>videodetail</a:t>
            </a:r>
            <a:r>
              <a:rPr lang="en-US" sz="2000" dirty="0">
                <a:latin typeface="Helvetica" pitchFamily="2" charset="0"/>
                <a:hlinkClick r:id="rId2">
                  <a:extLst>
                    <a:ext uri="{A12FA001-AC4F-418D-AE19-62706E023703}">
                      <ahyp:hlinkClr xmlns:ahyp="http://schemas.microsoft.com/office/drawing/2018/hyperlinkcolor" xmlns="" val="tx"/>
                    </a:ext>
                  </a:extLst>
                </a:hlinkClick>
              </a:rPr>
              <a:t>/why-i-believe-the-united-methodist-church-will-remain-united-8384939</a:t>
            </a:r>
            <a:endParaRPr lang="en-US" sz="2000" dirty="0">
              <a:latin typeface="Helvetica" pitchFamily="2" charset="0"/>
            </a:endParaRPr>
          </a:p>
          <a:p>
            <a:pPr marL="342900" indent="-342900">
              <a:spcAft>
                <a:spcPts val="1200"/>
              </a:spcAft>
              <a:buFont typeface="Wingdings" panose="05000000000000000000" pitchFamily="2" charset="2"/>
              <a:buChar char="§"/>
            </a:pPr>
            <a:r>
              <a:rPr lang="en-US" sz="2000" dirty="0">
                <a:latin typeface="Helvetica" pitchFamily="2" charset="0"/>
              </a:rPr>
              <a:t>Another Video Resource: Bishop Ken Carter’s address to the WNCC June 23, 2018</a:t>
            </a:r>
          </a:p>
          <a:p>
            <a:pPr lvl="2">
              <a:spcAft>
                <a:spcPts val="1200"/>
              </a:spcAft>
            </a:pPr>
            <a:r>
              <a:rPr lang="en-US" sz="2000" dirty="0">
                <a:latin typeface="Helvetica" pitchFamily="2" charset="0"/>
                <a:hlinkClick r:id="rId3">
                  <a:extLst>
                    <a:ext uri="{A12FA001-AC4F-418D-AE19-62706E023703}">
                      <ahyp:hlinkClr xmlns:ahyp="http://schemas.microsoft.com/office/drawing/2018/hyperlinkcolor" xmlns="" val="tx"/>
                    </a:ext>
                  </a:extLst>
                </a:hlinkClick>
              </a:rPr>
              <a:t>https://</a:t>
            </a:r>
            <a:r>
              <a:rPr lang="en-US" sz="2000" dirty="0" err="1">
                <a:latin typeface="Helvetica" pitchFamily="2" charset="0"/>
                <a:hlinkClick r:id="rId3">
                  <a:extLst>
                    <a:ext uri="{A12FA001-AC4F-418D-AE19-62706E023703}">
                      <ahyp:hlinkClr xmlns:ahyp="http://schemas.microsoft.com/office/drawing/2018/hyperlinkcolor" xmlns="" val="tx"/>
                    </a:ext>
                  </a:extLst>
                </a:hlinkClick>
              </a:rPr>
              <a:t>www.youtube.com</a:t>
            </a:r>
            <a:r>
              <a:rPr lang="en-US" sz="2000" dirty="0">
                <a:latin typeface="Helvetica" pitchFamily="2" charset="0"/>
                <a:hlinkClick r:id="rId3">
                  <a:extLst>
                    <a:ext uri="{A12FA001-AC4F-418D-AE19-62706E023703}">
                      <ahyp:hlinkClr xmlns:ahyp="http://schemas.microsoft.com/office/drawing/2018/hyperlinkcolor" xmlns="" val="tx"/>
                    </a:ext>
                  </a:extLst>
                </a:hlinkClick>
              </a:rPr>
              <a:t>/</a:t>
            </a:r>
            <a:r>
              <a:rPr lang="en-US" sz="2000" dirty="0" err="1">
                <a:latin typeface="Helvetica" pitchFamily="2" charset="0"/>
                <a:hlinkClick r:id="rId3">
                  <a:extLst>
                    <a:ext uri="{A12FA001-AC4F-418D-AE19-62706E023703}">
                      <ahyp:hlinkClr xmlns:ahyp="http://schemas.microsoft.com/office/drawing/2018/hyperlinkcolor" xmlns="" val="tx"/>
                    </a:ext>
                  </a:extLst>
                </a:hlinkClick>
              </a:rPr>
              <a:t>watch?v</a:t>
            </a:r>
            <a:r>
              <a:rPr lang="en-US" sz="2000" dirty="0">
                <a:latin typeface="Helvetica" pitchFamily="2" charset="0"/>
                <a:hlinkClick r:id="rId3">
                  <a:extLst>
                    <a:ext uri="{A12FA001-AC4F-418D-AE19-62706E023703}">
                      <ahyp:hlinkClr xmlns:ahyp="http://schemas.microsoft.com/office/drawing/2018/hyperlinkcolor" xmlns="" val="tx"/>
                    </a:ext>
                  </a:extLst>
                </a:hlinkClick>
              </a:rPr>
              <a:t>=r4UDtzh3y7s</a:t>
            </a:r>
            <a:endParaRPr lang="en-US" sz="2000" dirty="0">
              <a:latin typeface="Helvetica" pitchFamily="2" charset="0"/>
            </a:endParaRPr>
          </a:p>
          <a:p>
            <a:pPr marL="1371600" lvl="2" indent="-457200">
              <a:spcAft>
                <a:spcPts val="1200"/>
              </a:spcAft>
              <a:buFont typeface="Arial" panose="020B0604020202020204" pitchFamily="34" charset="0"/>
              <a:buChar char="•"/>
            </a:pPr>
            <a:endParaRPr lang="en-US" sz="2000" dirty="0">
              <a:latin typeface="Helvetica" panose="020B0604020202020204" pitchFamily="34" charset="0"/>
              <a:ea typeface="Calibri" panose="020F050202020403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34</a:t>
            </a:fld>
            <a:endParaRPr lang="en-US" dirty="0"/>
          </a:p>
        </p:txBody>
      </p:sp>
    </p:spTree>
    <p:extLst>
      <p:ext uri="{BB962C8B-B14F-4D97-AF65-F5344CB8AC3E}">
        <p14:creationId xmlns:p14="http://schemas.microsoft.com/office/powerpoint/2010/main" xmlns="" val="6763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 y="312688"/>
            <a:ext cx="11391900" cy="1754326"/>
          </a:xfrm>
          <a:prstGeom prst="rect">
            <a:avLst/>
          </a:prstGeom>
        </p:spPr>
        <p:txBody>
          <a:bodyPr wrap="square">
            <a:spAutoFit/>
          </a:bodyPr>
          <a:lstStyle/>
          <a:p>
            <a:pPr marL="571500" indent="-571500" algn="ctr">
              <a:spcAft>
                <a:spcPts val="2400"/>
              </a:spcAft>
            </a:pPr>
            <a:r>
              <a:rPr lang="en-US" sz="4400" dirty="0">
                <a:latin typeface="Calibri" panose="020F0502020204030204" pitchFamily="34" charset="0"/>
                <a:ea typeface="Calibri" panose="020F0502020204030204" pitchFamily="34" charset="0"/>
                <a:cs typeface="Times New Roman" panose="02020603050405020304" pitchFamily="18" charset="0"/>
              </a:rPr>
              <a:t>Affirmation from the Clergy</a:t>
            </a: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4</a:t>
            </a:fld>
            <a:endParaRPr lang="en-US" dirty="0"/>
          </a:p>
        </p:txBody>
      </p:sp>
      <p:sp>
        <p:nvSpPr>
          <p:cNvPr id="4" name="Content Placeholder 2">
            <a:extLst>
              <a:ext uri="{FF2B5EF4-FFF2-40B4-BE49-F238E27FC236}">
                <a16:creationId xmlns:a16="http://schemas.microsoft.com/office/drawing/2014/main" xmlns="" id="{072AC441-62D3-4D1D-957B-201BBEA45379}"/>
              </a:ext>
            </a:extLst>
          </p:cNvPr>
          <p:cNvSpPr txBox="1">
            <a:spLocks/>
          </p:cNvSpPr>
          <p:nvPr/>
        </p:nvSpPr>
        <p:spPr>
          <a:xfrm>
            <a:off x="994703" y="1241561"/>
            <a:ext cx="10321501" cy="48718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2800" dirty="0">
                <a:latin typeface="Helvetica" pitchFamily="2" charset="0"/>
              </a:rPr>
              <a:t>The clergy of Davidson UMC affirm the sacred worth of all people and we celebrate the diversity of God’s good creation.</a:t>
            </a:r>
          </a:p>
          <a:p>
            <a:pPr marL="0" indent="0">
              <a:buNone/>
            </a:pPr>
            <a:r>
              <a:rPr lang="en-US" sz="2800" dirty="0">
                <a:latin typeface="Helvetica" pitchFamily="2" charset="0"/>
              </a:rPr>
              <a:t>We are grateful for the congregation of DUMC and look forward to the time when we can all sit together to share our personal beliefs, feelings, and stances about tonight’s subject. There will be a time for sharing with one another and listening to one another. That will be a sacred time for all of us!</a:t>
            </a:r>
          </a:p>
          <a:p>
            <a:pPr marL="0" indent="0">
              <a:buNone/>
            </a:pPr>
            <a:r>
              <a:rPr lang="en-US" sz="2800" dirty="0">
                <a:latin typeface="Helvetica" pitchFamily="2" charset="0"/>
              </a:rPr>
              <a:t>This presentation is intended to share facts with each of you. We welcome your questions about the material presented. We ask that for the time being, we all wait to share our beliefs and stances until that time when we can do so as the body of Christ. We will plan that time and announce it well in advance.</a:t>
            </a:r>
          </a:p>
          <a:p>
            <a:pPr marL="0" indent="0">
              <a:buNone/>
            </a:pPr>
            <a:endParaRPr lang="en-US" sz="2800" dirty="0">
              <a:latin typeface="Helvetica" pitchFamily="2" charset="0"/>
            </a:endParaRPr>
          </a:p>
          <a:p>
            <a:pPr marL="0" indent="0">
              <a:buNone/>
            </a:pPr>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142941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99" y="312689"/>
            <a:ext cx="11423323" cy="2585323"/>
          </a:xfrm>
          <a:prstGeom prst="rect">
            <a:avLst/>
          </a:prstGeom>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Terms</a:t>
            </a: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5</a:t>
            </a:fld>
            <a:endParaRPr lang="en-US" dirty="0"/>
          </a:p>
        </p:txBody>
      </p:sp>
      <p:sp>
        <p:nvSpPr>
          <p:cNvPr id="4" name="Content Placeholder 2">
            <a:extLst>
              <a:ext uri="{FF2B5EF4-FFF2-40B4-BE49-F238E27FC236}">
                <a16:creationId xmlns:a16="http://schemas.microsoft.com/office/drawing/2014/main" xmlns="" id="{072AC441-62D3-4D1D-957B-201BBEA45379}"/>
              </a:ext>
            </a:extLst>
          </p:cNvPr>
          <p:cNvSpPr txBox="1">
            <a:spLocks/>
          </p:cNvSpPr>
          <p:nvPr/>
        </p:nvSpPr>
        <p:spPr>
          <a:xfrm>
            <a:off x="472188" y="1074656"/>
            <a:ext cx="11349023" cy="5370968"/>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500" dirty="0">
                <a:latin typeface="Helvetica" panose="020B0604020202020204" pitchFamily="34" charset="0"/>
                <a:cs typeface="Helvetica" panose="020B0604020202020204" pitchFamily="34" charset="0"/>
              </a:rPr>
              <a:t>General Conference (GC)</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Policy-making body of the UMC. The only body that can make changes to the Book of Discipline.</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Meets every 4 years</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Presided over by Bishops, but Bishops do not vote</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Each Annual Conference sends a delegation to General Conference. The delegation is made up of an equal number of clergy and laity. The size of each delegation is determined by the membership in the Annual Conference.</a:t>
            </a:r>
          </a:p>
          <a:p>
            <a:r>
              <a:rPr lang="en-US" sz="2500" dirty="0">
                <a:latin typeface="Helvetica" panose="020B0604020202020204" pitchFamily="34" charset="0"/>
                <a:cs typeface="Helvetica" panose="020B0604020202020204" pitchFamily="34" charset="0"/>
              </a:rPr>
              <a:t>Annual Conference (AC)</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An annual conference is a regional body of churches</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Meets annually (in the US most meet in May and June)</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Equal number of clergy and laity</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DUMC belongs to the Western NC Conference (WNCC) – a little &lt; 1100 churches</a:t>
            </a:r>
          </a:p>
          <a:p>
            <a:pPr lvl="1">
              <a:buFont typeface="Wingdings" panose="05000000000000000000" pitchFamily="2" charset="2"/>
              <a:buChar char="v"/>
            </a:pPr>
            <a:r>
              <a:rPr lang="en-US" sz="2500" dirty="0">
                <a:latin typeface="Helvetica" panose="020B0604020202020204" pitchFamily="34" charset="0"/>
                <a:cs typeface="Helvetica" panose="020B0604020202020204" pitchFamily="34" charset="0"/>
              </a:rPr>
              <a:t>54 Annual Conferences in the US (overseen by 46 bishops); 75 in the Philippines, Europe, and Africa (overseen by 20 bishops)</a:t>
            </a:r>
          </a:p>
          <a:p>
            <a:pPr marL="0" indent="0">
              <a:buNone/>
            </a:pPr>
            <a:endParaRPr lang="en-US" sz="2800" dirty="0">
              <a:latin typeface="Helvetica" pitchFamily="2" charset="0"/>
            </a:endParaRPr>
          </a:p>
          <a:p>
            <a:pPr marL="0" indent="0">
              <a:buNone/>
            </a:pPr>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2326310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99" y="312689"/>
            <a:ext cx="11423323" cy="2585323"/>
          </a:xfrm>
          <a:prstGeom prst="rect">
            <a:avLst/>
          </a:prstGeom>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Terms</a:t>
            </a: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6</a:t>
            </a:fld>
            <a:endParaRPr lang="en-US" dirty="0"/>
          </a:p>
        </p:txBody>
      </p:sp>
      <p:sp>
        <p:nvSpPr>
          <p:cNvPr id="4" name="Content Placeholder 2">
            <a:extLst>
              <a:ext uri="{FF2B5EF4-FFF2-40B4-BE49-F238E27FC236}">
                <a16:creationId xmlns:a16="http://schemas.microsoft.com/office/drawing/2014/main" xmlns="" id="{072AC441-62D3-4D1D-957B-201BBEA45379}"/>
              </a:ext>
            </a:extLst>
          </p:cNvPr>
          <p:cNvSpPr txBox="1">
            <a:spLocks/>
          </p:cNvSpPr>
          <p:nvPr/>
        </p:nvSpPr>
        <p:spPr>
          <a:xfrm>
            <a:off x="472188" y="1074656"/>
            <a:ext cx="11349023" cy="537096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500" dirty="0">
                <a:latin typeface="Helvetica" panose="020B0604020202020204" pitchFamily="34" charset="0"/>
                <a:cs typeface="Helvetica" panose="020B0604020202020204" pitchFamily="34" charset="0"/>
              </a:rPr>
              <a:t>Book of Discipline (BOD)</a:t>
            </a:r>
          </a:p>
          <a:p>
            <a:pPr marL="457200" lvl="1" indent="0">
              <a:buNone/>
            </a:pPr>
            <a:r>
              <a:rPr lang="en-US" sz="2500" dirty="0">
                <a:latin typeface="Helvetica" panose="020B0604020202020204" pitchFamily="34" charset="0"/>
                <a:cs typeface="Helvetica" panose="020B0604020202020204" pitchFamily="34" charset="0"/>
              </a:rPr>
              <a:t>Fundamental book outlining the law, doctrine, administration, organizational work and procedures of The United Methodist Church</a:t>
            </a:r>
          </a:p>
          <a:p>
            <a:r>
              <a:rPr lang="en-US" sz="2500" dirty="0">
                <a:latin typeface="Helvetica" panose="020B0604020202020204" pitchFamily="34" charset="0"/>
                <a:cs typeface="Helvetica" panose="020B0604020202020204" pitchFamily="34" charset="0"/>
              </a:rPr>
              <a:t>Social Principles</a:t>
            </a:r>
          </a:p>
          <a:p>
            <a:pPr marL="457200" lvl="1" indent="0">
              <a:buNone/>
            </a:pPr>
            <a:r>
              <a:rPr lang="en-US" sz="2500" dirty="0">
                <a:latin typeface="Helvetica" panose="020B0604020202020204" pitchFamily="34" charset="0"/>
                <a:cs typeface="Helvetica" panose="020B0604020202020204" pitchFamily="34" charset="0"/>
              </a:rPr>
              <a:t>A document setting forth the basic position of The United Methodist Church on important social issues. The Social Principles represent the effort of the General Conference to speak to human issues in the contemporary world from a sound biblical and theological foundation. The Social Principles document is reviewed by each General Conference and is printed in full in </a:t>
            </a:r>
            <a:r>
              <a:rPr lang="en-US" sz="2500" i="1" dirty="0">
                <a:latin typeface="Helvetica" panose="020B0604020202020204" pitchFamily="34" charset="0"/>
                <a:cs typeface="Helvetica" panose="020B0604020202020204" pitchFamily="34" charset="0"/>
              </a:rPr>
              <a:t>The Book of Discipline</a:t>
            </a:r>
            <a:r>
              <a:rPr lang="en-US" sz="2500" dirty="0">
                <a:latin typeface="Helvetica" panose="020B0604020202020204" pitchFamily="34" charset="0"/>
                <a:cs typeface="Helvetica" panose="020B0604020202020204" pitchFamily="34" charset="0"/>
              </a:rPr>
              <a:t>.</a:t>
            </a:r>
          </a:p>
          <a:p>
            <a:r>
              <a:rPr lang="en-US" sz="2500" dirty="0">
                <a:latin typeface="Helvetica" panose="020B0604020202020204" pitchFamily="34" charset="0"/>
                <a:cs typeface="Helvetica" panose="020B0604020202020204" pitchFamily="34" charset="0"/>
              </a:rPr>
              <a:t>Judicial Council</a:t>
            </a:r>
          </a:p>
          <a:p>
            <a:pPr marL="457200" lvl="1" indent="0">
              <a:buNone/>
            </a:pPr>
            <a:r>
              <a:rPr lang="en-US" sz="2500" dirty="0">
                <a:latin typeface="Helvetica" panose="020B0604020202020204" pitchFamily="34" charset="0"/>
                <a:cs typeface="Helvetica" panose="020B0604020202020204" pitchFamily="34" charset="0"/>
              </a:rPr>
              <a:t>Nine persons elected by General Conference who rule on questions of constitutionality in church law and practice.</a:t>
            </a:r>
          </a:p>
          <a:p>
            <a:pPr marL="0" indent="0">
              <a:buNone/>
            </a:pPr>
            <a:endParaRPr lang="en-US" sz="2800" dirty="0">
              <a:latin typeface="Helvetica" pitchFamily="2" charset="0"/>
            </a:endParaRPr>
          </a:p>
          <a:p>
            <a:pPr marL="0" indent="0">
              <a:buNone/>
            </a:pPr>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425563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99" y="312689"/>
            <a:ext cx="11423323" cy="2585323"/>
          </a:xfrm>
          <a:prstGeom prst="rect">
            <a:avLst/>
          </a:prstGeom>
        </p:spPr>
        <p:txBody>
          <a:bodyPr wrap="square">
            <a:spAutoFit/>
          </a:bodyPr>
          <a:lstStyle/>
          <a:p>
            <a:pPr algn="ctr"/>
            <a:r>
              <a:rPr lang="en-US" sz="5400" b="1" dirty="0">
                <a:latin typeface="Calibri" panose="020F0502020204030204" pitchFamily="34" charset="0"/>
                <a:ea typeface="Calibri" panose="020F0502020204030204" pitchFamily="34" charset="0"/>
                <a:cs typeface="Times New Roman" panose="02020603050405020304" pitchFamily="18" charset="0"/>
              </a:rPr>
              <a:t>Terms</a:t>
            </a:r>
          </a:p>
          <a:p>
            <a:pPr marL="571500" indent="-571500">
              <a:spcAft>
                <a:spcPts val="2400"/>
              </a:spcAft>
              <a:buFont typeface="Arial" panose="020B0604020202020204" pitchFamily="34" charset="0"/>
              <a:buChar char="•"/>
            </a:pP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D911BD7-9AA3-477E-89A4-571BCE4C83BA}" type="slidenum">
              <a:rPr lang="en-US" smtClean="0"/>
              <a:pPr/>
              <a:t>7</a:t>
            </a:fld>
            <a:endParaRPr lang="en-US" dirty="0"/>
          </a:p>
        </p:txBody>
      </p:sp>
      <p:sp>
        <p:nvSpPr>
          <p:cNvPr id="4" name="Content Placeholder 2">
            <a:extLst>
              <a:ext uri="{FF2B5EF4-FFF2-40B4-BE49-F238E27FC236}">
                <a16:creationId xmlns:a16="http://schemas.microsoft.com/office/drawing/2014/main" xmlns="" id="{072AC441-62D3-4D1D-957B-201BBEA45379}"/>
              </a:ext>
            </a:extLst>
          </p:cNvPr>
          <p:cNvSpPr txBox="1">
            <a:spLocks/>
          </p:cNvSpPr>
          <p:nvPr/>
        </p:nvSpPr>
        <p:spPr>
          <a:xfrm>
            <a:off x="472188" y="1074656"/>
            <a:ext cx="11349023" cy="53709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500" dirty="0">
                <a:latin typeface="Helvetica" panose="020B0604020202020204" pitchFamily="34" charset="0"/>
                <a:cs typeface="Helvetica" panose="020B0604020202020204" pitchFamily="34" charset="0"/>
              </a:rPr>
              <a:t>Jurisdiction/Jurisdictional Conference</a:t>
            </a:r>
          </a:p>
          <a:p>
            <a:pPr marL="457200" lvl="1" indent="0">
              <a:buNone/>
            </a:pPr>
            <a:r>
              <a:rPr lang="en-US" dirty="0"/>
              <a:t>The five geographic areas in the United States, each composed of several annual conferences as determined by the General Conference: North Central, Northeastern, South Central, Southeastern and Western. </a:t>
            </a:r>
          </a:p>
          <a:p>
            <a:pPr marL="457200" lvl="1" indent="0">
              <a:buNone/>
            </a:pPr>
            <a:r>
              <a:rPr lang="en-US" dirty="0"/>
              <a:t>The Southeastern Jurisdiction has 15 annual conferences</a:t>
            </a:r>
          </a:p>
          <a:p>
            <a:pPr marL="457200" lvl="1" indent="0">
              <a:buNone/>
            </a:pPr>
            <a:r>
              <a:rPr lang="en-US" dirty="0"/>
              <a:t>The Jurisdictional Conference meets every quadrennium. Each annual conference sends a jurisdictional conference delegation made up of an equal number of clergy and laity</a:t>
            </a:r>
          </a:p>
          <a:p>
            <a:pPr marL="457200" lvl="1" indent="0">
              <a:buNone/>
            </a:pPr>
            <a:r>
              <a:rPr lang="en-US" dirty="0"/>
              <a:t>The primary business of the jurisdictional conference is the election and assignment of bishops</a:t>
            </a:r>
          </a:p>
          <a:p>
            <a:r>
              <a:rPr lang="en-US" sz="2500" dirty="0">
                <a:latin typeface="Helvetica" panose="020B0604020202020204" pitchFamily="34" charset="0"/>
                <a:cs typeface="Helvetica" panose="020B0604020202020204" pitchFamily="34" charset="0"/>
              </a:rPr>
              <a:t>Central Conference</a:t>
            </a:r>
          </a:p>
          <a:p>
            <a:pPr marL="457200" lvl="1" indent="0">
              <a:buNone/>
            </a:pPr>
            <a:r>
              <a:rPr lang="en-US" sz="2000" dirty="0">
                <a:latin typeface="Helvetica" panose="020B0604020202020204" pitchFamily="34" charset="0"/>
                <a:cs typeface="Helvetica" panose="020B0604020202020204" pitchFamily="34" charset="0"/>
              </a:rPr>
              <a:t>One of seven geographic areas outside the territorial United States, each composed of annual conferences as determined by the General Conference. </a:t>
            </a:r>
          </a:p>
          <a:p>
            <a:pPr marL="457200" lvl="1" indent="0">
              <a:buNone/>
            </a:pPr>
            <a:r>
              <a:rPr lang="en-US" sz="2000" dirty="0">
                <a:latin typeface="Helvetica" panose="020B0604020202020204" pitchFamily="34" charset="0"/>
                <a:cs typeface="Helvetica" panose="020B0604020202020204" pitchFamily="34" charset="0"/>
              </a:rPr>
              <a:t>Central Conferences have responsibilities similar to those of Jurisdictional Conferences. </a:t>
            </a:r>
          </a:p>
          <a:p>
            <a:pPr marL="457200" lvl="1" indent="0">
              <a:buNone/>
            </a:pPr>
            <a:r>
              <a:rPr lang="en-US" sz="2000" dirty="0">
                <a:latin typeface="Helvetica" panose="020B0604020202020204" pitchFamily="34" charset="0"/>
                <a:cs typeface="Helvetica" panose="020B0604020202020204" pitchFamily="34" charset="0"/>
              </a:rPr>
              <a:t>The seven central conferences are in Europe, Africa and the Philippines.</a:t>
            </a:r>
          </a:p>
          <a:p>
            <a:pPr marL="0" indent="0">
              <a:buNone/>
            </a:pPr>
            <a:endParaRPr lang="en-US" sz="2800" dirty="0">
              <a:latin typeface="Helvetica" pitchFamily="2" charset="0"/>
            </a:endParaRPr>
          </a:p>
          <a:p>
            <a:endParaRPr lang="en-US" sz="2800" dirty="0">
              <a:latin typeface="Helvetica" pitchFamily="2" charset="0"/>
            </a:endParaRPr>
          </a:p>
          <a:p>
            <a:endParaRPr lang="en-US" sz="2800" dirty="0">
              <a:latin typeface="Helvetica" pitchFamily="2" charset="0"/>
            </a:endParaRPr>
          </a:p>
        </p:txBody>
      </p:sp>
    </p:spTree>
    <p:extLst>
      <p:ext uri="{BB962C8B-B14F-4D97-AF65-F5344CB8AC3E}">
        <p14:creationId xmlns:p14="http://schemas.microsoft.com/office/powerpoint/2010/main" xmlns="" val="5862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E8D800A-06A4-4A18-BBFA-26C2AA0E6A1B}"/>
              </a:ext>
            </a:extLst>
          </p:cNvPr>
          <p:cNvSpPr>
            <a:spLocks noGrp="1"/>
          </p:cNvSpPr>
          <p:nvPr>
            <p:ph type="sldNum" sz="quarter" idx="12"/>
          </p:nvPr>
        </p:nvSpPr>
        <p:spPr/>
        <p:txBody>
          <a:bodyPr/>
          <a:lstStyle/>
          <a:p>
            <a:fld id="{BD911BD7-9AA3-477E-89A4-571BCE4C83BA}" type="slidenum">
              <a:rPr lang="en-US" smtClean="0"/>
              <a:pPr/>
              <a:t>8</a:t>
            </a:fld>
            <a:endParaRPr lang="en-US" dirty="0"/>
          </a:p>
        </p:txBody>
      </p:sp>
      <p:pic>
        <p:nvPicPr>
          <p:cNvPr id="1026" name="Picture 2" descr="Image result for jurisdictional map of united methodist church">
            <a:extLst>
              <a:ext uri="{FF2B5EF4-FFF2-40B4-BE49-F238E27FC236}">
                <a16:creationId xmlns:a16="http://schemas.microsoft.com/office/drawing/2014/main" xmlns="" id="{2B80673C-B7C4-42BD-AE2A-027909B8AEA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8900" y="0"/>
            <a:ext cx="94742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0888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4DC76CD-4643-40BB-A268-6A25971E4179}"/>
              </a:ext>
            </a:extLst>
          </p:cNvPr>
          <p:cNvSpPr>
            <a:spLocks noGrp="1"/>
          </p:cNvSpPr>
          <p:nvPr>
            <p:ph type="sldNum" sz="quarter" idx="12"/>
          </p:nvPr>
        </p:nvSpPr>
        <p:spPr/>
        <p:txBody>
          <a:bodyPr/>
          <a:lstStyle/>
          <a:p>
            <a:fld id="{BD911BD7-9AA3-477E-89A4-571BCE4C83BA}" type="slidenum">
              <a:rPr lang="en-US" smtClean="0"/>
              <a:pPr/>
              <a:t>9</a:t>
            </a:fld>
            <a:endParaRPr lang="en-US" dirty="0"/>
          </a:p>
        </p:txBody>
      </p:sp>
      <p:sp>
        <p:nvSpPr>
          <p:cNvPr id="3" name="TextBox 2">
            <a:hlinkClick r:id="rId2"/>
            <a:extLst>
              <a:ext uri="{FF2B5EF4-FFF2-40B4-BE49-F238E27FC236}">
                <a16:creationId xmlns:a16="http://schemas.microsoft.com/office/drawing/2014/main" xmlns="" id="{C7FF85AB-266B-4229-B88E-DF707867E2AF}"/>
              </a:ext>
            </a:extLst>
          </p:cNvPr>
          <p:cNvSpPr txBox="1"/>
          <p:nvPr/>
        </p:nvSpPr>
        <p:spPr>
          <a:xfrm>
            <a:off x="2347274" y="348792"/>
            <a:ext cx="6561056" cy="923330"/>
          </a:xfrm>
          <a:prstGeom prst="rect">
            <a:avLst/>
          </a:prstGeom>
          <a:noFill/>
        </p:spPr>
        <p:txBody>
          <a:bodyPr wrap="square" rtlCol="0">
            <a:spAutoFit/>
          </a:bodyPr>
          <a:lstStyle/>
          <a:p>
            <a:pPr algn="ctr"/>
            <a:r>
              <a:rPr lang="en-US" sz="5400" dirty="0">
                <a:latin typeface="Calibri" panose="020F0502020204030204" pitchFamily="34" charset="0"/>
                <a:cs typeface="Calibri" panose="020F0502020204030204" pitchFamily="34" charset="0"/>
              </a:rPr>
              <a:t>Central Conferences</a:t>
            </a:r>
          </a:p>
        </p:txBody>
      </p:sp>
      <p:sp>
        <p:nvSpPr>
          <p:cNvPr id="4" name="TextBox 3">
            <a:extLst>
              <a:ext uri="{FF2B5EF4-FFF2-40B4-BE49-F238E27FC236}">
                <a16:creationId xmlns:a16="http://schemas.microsoft.com/office/drawing/2014/main" xmlns="" id="{0897E002-1FF5-46A6-89A1-5A57625EB24A}"/>
              </a:ext>
            </a:extLst>
          </p:cNvPr>
          <p:cNvSpPr txBox="1"/>
          <p:nvPr/>
        </p:nvSpPr>
        <p:spPr>
          <a:xfrm>
            <a:off x="2743200" y="1404842"/>
            <a:ext cx="5769204" cy="923330"/>
          </a:xfrm>
          <a:prstGeom prst="rect">
            <a:avLst/>
          </a:prstGeom>
          <a:noFill/>
        </p:spPr>
        <p:txBody>
          <a:bodyPr wrap="square" rtlCol="0">
            <a:spAutoFit/>
          </a:bodyPr>
          <a:lstStyle/>
          <a:p>
            <a:r>
              <a:rPr lang="en-US" dirty="0">
                <a:hlinkClick r:id="rId2"/>
              </a:rPr>
              <a:t>http://s3.amazonaws.com/</a:t>
            </a:r>
            <a:r>
              <a:rPr lang="en-US" dirty="0" err="1">
                <a:hlinkClick r:id="rId2"/>
              </a:rPr>
              <a:t>Website_Properties</a:t>
            </a:r>
            <a:r>
              <a:rPr lang="en-US" dirty="0">
                <a:hlinkClick r:id="rId2"/>
              </a:rPr>
              <a:t>/who-we-are/documents/</a:t>
            </a:r>
            <a:r>
              <a:rPr lang="en-US" dirty="0" err="1">
                <a:hlinkClick r:id="rId2"/>
              </a:rPr>
              <a:t>africa</a:t>
            </a:r>
            <a:r>
              <a:rPr lang="en-US" dirty="0">
                <a:hlinkClick r:id="rId2"/>
              </a:rPr>
              <a:t>-central-conferences-map-</a:t>
            </a:r>
            <a:r>
              <a:rPr lang="en-US" dirty="0" err="1">
                <a:hlinkClick r:id="rId2"/>
              </a:rPr>
              <a:t>revised.pdf</a:t>
            </a:r>
            <a:endParaRPr lang="en-US" dirty="0"/>
          </a:p>
        </p:txBody>
      </p:sp>
      <p:sp>
        <p:nvSpPr>
          <p:cNvPr id="5" name="TextBox 4">
            <a:extLst>
              <a:ext uri="{FF2B5EF4-FFF2-40B4-BE49-F238E27FC236}">
                <a16:creationId xmlns:a16="http://schemas.microsoft.com/office/drawing/2014/main" xmlns="" id="{D416A17F-D547-415B-9182-EB6CF8E8A947}"/>
              </a:ext>
            </a:extLst>
          </p:cNvPr>
          <p:cNvSpPr txBox="1"/>
          <p:nvPr/>
        </p:nvSpPr>
        <p:spPr>
          <a:xfrm>
            <a:off x="2762054" y="2846895"/>
            <a:ext cx="5778631" cy="923330"/>
          </a:xfrm>
          <a:prstGeom prst="rect">
            <a:avLst/>
          </a:prstGeom>
          <a:noFill/>
        </p:spPr>
        <p:txBody>
          <a:bodyPr wrap="square" rtlCol="0">
            <a:spAutoFit/>
          </a:bodyPr>
          <a:lstStyle/>
          <a:p>
            <a:r>
              <a:rPr lang="en-US" dirty="0">
                <a:hlinkClick r:id="rId3"/>
              </a:rPr>
              <a:t>http://s3.amazonaws.com/</a:t>
            </a:r>
            <a:r>
              <a:rPr lang="en-US" dirty="0" err="1">
                <a:hlinkClick r:id="rId3"/>
              </a:rPr>
              <a:t>Website_Properties</a:t>
            </a:r>
            <a:r>
              <a:rPr lang="en-US" dirty="0">
                <a:hlinkClick r:id="rId3"/>
              </a:rPr>
              <a:t>/who-we-are/documents/</a:t>
            </a:r>
            <a:r>
              <a:rPr lang="en-US" dirty="0" err="1">
                <a:hlinkClick r:id="rId3"/>
              </a:rPr>
              <a:t>europe</a:t>
            </a:r>
            <a:r>
              <a:rPr lang="en-US" dirty="0">
                <a:hlinkClick r:id="rId3"/>
              </a:rPr>
              <a:t>-central-conferences-map-</a:t>
            </a:r>
            <a:r>
              <a:rPr lang="en-US" dirty="0" err="1">
                <a:hlinkClick r:id="rId3"/>
              </a:rPr>
              <a:t>revised.pdf</a:t>
            </a:r>
            <a:endParaRPr lang="en-US" dirty="0"/>
          </a:p>
        </p:txBody>
      </p:sp>
      <p:sp>
        <p:nvSpPr>
          <p:cNvPr id="6" name="TextBox 5">
            <a:extLst>
              <a:ext uri="{FF2B5EF4-FFF2-40B4-BE49-F238E27FC236}">
                <a16:creationId xmlns:a16="http://schemas.microsoft.com/office/drawing/2014/main" xmlns="" id="{8586A116-95C6-481F-B255-5DF936DBC7CB}"/>
              </a:ext>
            </a:extLst>
          </p:cNvPr>
          <p:cNvSpPr txBox="1"/>
          <p:nvPr/>
        </p:nvSpPr>
        <p:spPr>
          <a:xfrm>
            <a:off x="2837468" y="4392891"/>
            <a:ext cx="5439266" cy="923330"/>
          </a:xfrm>
          <a:prstGeom prst="rect">
            <a:avLst/>
          </a:prstGeom>
          <a:noFill/>
        </p:spPr>
        <p:txBody>
          <a:bodyPr wrap="square" rtlCol="0">
            <a:spAutoFit/>
          </a:bodyPr>
          <a:lstStyle/>
          <a:p>
            <a:r>
              <a:rPr lang="en-US" dirty="0">
                <a:hlinkClick r:id="rId4"/>
              </a:rPr>
              <a:t>http://s3.amazonaws.com/</a:t>
            </a:r>
            <a:r>
              <a:rPr lang="en-US" dirty="0" err="1">
                <a:hlinkClick r:id="rId4"/>
              </a:rPr>
              <a:t>Website_Properties</a:t>
            </a:r>
            <a:r>
              <a:rPr lang="en-US" dirty="0">
                <a:hlinkClick r:id="rId4"/>
              </a:rPr>
              <a:t>/who-we-are/documents/</a:t>
            </a:r>
            <a:r>
              <a:rPr lang="en-US" dirty="0" err="1">
                <a:hlinkClick r:id="rId4"/>
              </a:rPr>
              <a:t>philippines</a:t>
            </a:r>
            <a:r>
              <a:rPr lang="en-US" dirty="0">
                <a:hlinkClick r:id="rId4"/>
              </a:rPr>
              <a:t>-central-conferences-map-</a:t>
            </a:r>
            <a:r>
              <a:rPr lang="en-US" dirty="0" err="1">
                <a:hlinkClick r:id="rId4"/>
              </a:rPr>
              <a:t>revised.pdf</a:t>
            </a:r>
            <a:endParaRPr lang="en-US" dirty="0"/>
          </a:p>
        </p:txBody>
      </p:sp>
    </p:spTree>
    <p:extLst>
      <p:ext uri="{BB962C8B-B14F-4D97-AF65-F5344CB8AC3E}">
        <p14:creationId xmlns:p14="http://schemas.microsoft.com/office/powerpoint/2010/main" xmlns="" val="555090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2384</TotalTime>
  <Words>2242</Words>
  <Application>Microsoft Office PowerPoint</Application>
  <PresentationFormat>Custom</PresentationFormat>
  <Paragraphs>259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Way Forward</dc:title>
  <dc:creator>Linda Peterson</dc:creator>
  <cp:lastModifiedBy>rbanks</cp:lastModifiedBy>
  <cp:revision>170</cp:revision>
  <cp:lastPrinted>2018-02-06T20:21:12Z</cp:lastPrinted>
  <dcterms:created xsi:type="dcterms:W3CDTF">2018-02-01T19:05:30Z</dcterms:created>
  <dcterms:modified xsi:type="dcterms:W3CDTF">2018-11-09T19:59:46Z</dcterms:modified>
</cp:coreProperties>
</file>